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66" r:id="rId3"/>
    <p:sldId id="275" r:id="rId4"/>
    <p:sldId id="261" r:id="rId5"/>
    <p:sldId id="267" r:id="rId6"/>
    <p:sldId id="269" r:id="rId7"/>
    <p:sldId id="268" r:id="rId8"/>
    <p:sldId id="270" r:id="rId9"/>
    <p:sldId id="274" r:id="rId10"/>
    <p:sldId id="273" r:id="rId11"/>
    <p:sldId id="288" r:id="rId12"/>
    <p:sldId id="291" r:id="rId13"/>
    <p:sldId id="292" r:id="rId14"/>
    <p:sldId id="289" r:id="rId15"/>
    <p:sldId id="293" r:id="rId16"/>
    <p:sldId id="282" r:id="rId17"/>
    <p:sldId id="281" r:id="rId18"/>
    <p:sldId id="297" r:id="rId19"/>
    <p:sldId id="294" r:id="rId20"/>
    <p:sldId id="295" r:id="rId21"/>
    <p:sldId id="285" r:id="rId22"/>
    <p:sldId id="298" r:id="rId23"/>
    <p:sldId id="299" r:id="rId24"/>
    <p:sldId id="300" r:id="rId25"/>
    <p:sldId id="290" r:id="rId26"/>
    <p:sldId id="278" r:id="rId27"/>
    <p:sldId id="286" r:id="rId28"/>
    <p:sldId id="277" r:id="rId29"/>
    <p:sldId id="283" r:id="rId30"/>
    <p:sldId id="279" r:id="rId31"/>
    <p:sldId id="280" r:id="rId32"/>
    <p:sldId id="29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6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0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9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2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3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9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5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841F-C4EE-4BC3-8BF9-C3CA3BCB6878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7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6841F-C4EE-4BC3-8BF9-C3CA3BCB6878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630B1-3C6B-4D0B-AC91-540D918EB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34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1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7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005" y="855565"/>
            <a:ext cx="3448113" cy="370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4051177" y="1741298"/>
            <a:ext cx="7042747" cy="1627678"/>
            <a:chOff x="3189047" y="2073037"/>
            <a:chExt cx="7042747" cy="1627678"/>
          </a:xfrm>
        </p:grpSpPr>
        <p:sp>
          <p:nvSpPr>
            <p:cNvPr id="4" name="TextBox 3"/>
            <p:cNvSpPr txBox="1"/>
            <p:nvPr/>
          </p:nvSpPr>
          <p:spPr>
            <a:xfrm>
              <a:off x="3189047" y="2131055"/>
              <a:ext cx="670087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600" b="1" dirty="0" smtClean="0"/>
                <a:t>MeshCentral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 rot="832650">
              <a:off x="9696070" y="2073037"/>
              <a:ext cx="5357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smtClean="0">
                  <a:solidFill>
                    <a:srgbClr val="FF0000"/>
                  </a:solidFill>
                </a:rPr>
                <a:t>2</a:t>
              </a:r>
              <a:endParaRPr lang="en-US" sz="5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33666" y="3975467"/>
            <a:ext cx="4935894" cy="1582045"/>
            <a:chOff x="4933666" y="4339360"/>
            <a:chExt cx="4935894" cy="1582045"/>
          </a:xfrm>
        </p:grpSpPr>
        <p:grpSp>
          <p:nvGrpSpPr>
            <p:cNvPr id="15" name="Group 14"/>
            <p:cNvGrpSpPr/>
            <p:nvPr/>
          </p:nvGrpSpPr>
          <p:grpSpPr>
            <a:xfrm>
              <a:off x="4933666" y="4339360"/>
              <a:ext cx="4935894" cy="997756"/>
              <a:chOff x="4816134" y="4258630"/>
              <a:chExt cx="4935894" cy="997756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4816134" y="4258630"/>
                <a:ext cx="4935894" cy="99775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65100" dist="38100" dir="5400000" sx="104000" sy="104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0824" y="4486258"/>
                <a:ext cx="611313" cy="611313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2807" y="4561338"/>
                <a:ext cx="808555" cy="495311"/>
              </a:xfrm>
              <a:prstGeom prst="rect">
                <a:avLst/>
              </a:prstGeom>
            </p:spPr>
          </p:pic>
          <p:grpSp>
            <p:nvGrpSpPr>
              <p:cNvPr id="8" name="Group 7"/>
              <p:cNvGrpSpPr/>
              <p:nvPr/>
            </p:nvGrpSpPr>
            <p:grpSpPr>
              <a:xfrm>
                <a:off x="6681140" y="4501193"/>
                <a:ext cx="622285" cy="638439"/>
                <a:chOff x="4101677" y="3891560"/>
                <a:chExt cx="1829309" cy="1876797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6414" y="3891560"/>
                  <a:ext cx="1419835" cy="1419835"/>
                </a:xfrm>
                <a:prstGeom prst="rect">
                  <a:avLst/>
                </a:prstGeom>
              </p:spPr>
            </p:pic>
            <p:sp>
              <p:nvSpPr>
                <p:cNvPr id="10" name="TextBox 9"/>
                <p:cNvSpPr txBox="1"/>
                <p:nvPr/>
              </p:nvSpPr>
              <p:spPr>
                <a:xfrm>
                  <a:off x="4101677" y="5270739"/>
                  <a:ext cx="1829309" cy="4976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500" dirty="0" smtClean="0">
                      <a:latin typeface="Britannic Bold" panose="020B0903060703020204" pitchFamily="34" charset="0"/>
                    </a:rPr>
                    <a:t>HARDWARE TLS</a:t>
                  </a:r>
                  <a:endParaRPr lang="en-US" sz="500" dirty="0">
                    <a:latin typeface="Britannic Bold" panose="020B0903060703020204" pitchFamily="34" charset="0"/>
                  </a:endParaRPr>
                </a:p>
              </p:txBody>
            </p: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920" y="4525005"/>
                <a:ext cx="465006" cy="46500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1581" y="4527178"/>
                <a:ext cx="458417" cy="52947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45984" y="4501193"/>
                <a:ext cx="969429" cy="555456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4994447" y="5459740"/>
              <a:ext cx="4814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/>
                <a:t>Built with modern web technologies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395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015043" y="2293154"/>
            <a:ext cx="46710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/>
              <a:t>Scale More</a:t>
            </a:r>
            <a:endParaRPr lang="en-US" sz="4000" b="1" dirty="0"/>
          </a:p>
          <a:p>
            <a:pPr algn="ctr"/>
            <a:endParaRPr lang="en-US" sz="4000" b="1" dirty="0" smtClean="0"/>
          </a:p>
          <a:p>
            <a:pPr algn="ctr"/>
            <a:r>
              <a:rPr lang="en-US" sz="3200" dirty="0" smtClean="0"/>
              <a:t>With Server Peering,</a:t>
            </a:r>
            <a:br>
              <a:rPr lang="en-US" sz="3200" dirty="0" smtClean="0"/>
            </a:br>
            <a:r>
              <a:rPr lang="en-US" sz="3200" dirty="0" smtClean="0"/>
              <a:t>MongoDB and TLS Offload.</a:t>
            </a:r>
          </a:p>
        </p:txBody>
      </p:sp>
      <p:pic>
        <p:nvPicPr>
          <p:cNvPr id="14" name="Picture 13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3662" y="4499663"/>
            <a:ext cx="1093956" cy="1174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2274824" y="4606767"/>
            <a:ext cx="3085459" cy="764059"/>
            <a:chOff x="5088604" y="2074882"/>
            <a:chExt cx="3085459" cy="764059"/>
          </a:xfrm>
        </p:grpSpPr>
        <p:sp>
          <p:nvSpPr>
            <p:cNvPr id="16" name="TextBox 15"/>
            <p:cNvSpPr txBox="1"/>
            <p:nvPr/>
          </p:nvSpPr>
          <p:spPr>
            <a:xfrm>
              <a:off x="5088604" y="2131055"/>
              <a:ext cx="2901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 smtClean="0"/>
                <a:t>MeshCentral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832650">
              <a:off x="7806655" y="2074882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2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688" y="1039333"/>
            <a:ext cx="1750491" cy="17504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37" y="1736905"/>
            <a:ext cx="1619351" cy="99199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376179" y="1224443"/>
            <a:ext cx="1419835" cy="1656178"/>
            <a:chOff x="4306414" y="3891560"/>
            <a:chExt cx="1419835" cy="165617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414" y="3891560"/>
              <a:ext cx="1419835" cy="141983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395808" y="5270739"/>
              <a:ext cx="12410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Britannic Bold" panose="020B0903060703020204" pitchFamily="34" charset="0"/>
                </a:rPr>
                <a:t>HARDWARE TLS</a:t>
              </a:r>
              <a:endParaRPr lang="en-US" sz="1200" dirty="0">
                <a:latin typeface="Britannic Bold" panose="020B0903060703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41984" y="2937590"/>
            <a:ext cx="2294702" cy="1317794"/>
            <a:chOff x="2341984" y="2937590"/>
            <a:chExt cx="2294702" cy="1317794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3475078" y="2937590"/>
              <a:ext cx="1" cy="1317794"/>
            </a:xfrm>
            <a:prstGeom prst="line">
              <a:avLst/>
            </a:prstGeom>
            <a:ln w="152400" cap="rnd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2341984" y="3135086"/>
              <a:ext cx="742609" cy="1120297"/>
            </a:xfrm>
            <a:prstGeom prst="line">
              <a:avLst/>
            </a:prstGeom>
            <a:ln w="152400" cap="rnd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865564" y="3126584"/>
              <a:ext cx="771122" cy="1128800"/>
            </a:xfrm>
            <a:prstGeom prst="line">
              <a:avLst/>
            </a:prstGeom>
            <a:ln w="152400" cap="rnd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306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4040270" y="1837994"/>
            <a:ext cx="4053016" cy="222543"/>
          </a:xfrm>
          <a:custGeom>
            <a:avLst/>
            <a:gdLst>
              <a:gd name="connsiteX0" fmla="*/ 0 w 4053016"/>
              <a:gd name="connsiteY0" fmla="*/ 222543 h 222543"/>
              <a:gd name="connsiteX1" fmla="*/ 2010032 w 4053016"/>
              <a:gd name="connsiteY1" fmla="*/ 121 h 222543"/>
              <a:gd name="connsiteX2" fmla="*/ 4053016 w 4053016"/>
              <a:gd name="connsiteY2" fmla="*/ 197829 h 2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53016" h="222543">
                <a:moveTo>
                  <a:pt x="0" y="222543"/>
                </a:moveTo>
                <a:cubicBezTo>
                  <a:pt x="667264" y="113391"/>
                  <a:pt x="1334529" y="4240"/>
                  <a:pt x="2010032" y="121"/>
                </a:cubicBezTo>
                <a:cubicBezTo>
                  <a:pt x="2685535" y="-3998"/>
                  <a:pt x="3369275" y="96915"/>
                  <a:pt x="4053016" y="197829"/>
                </a:cubicBezTo>
              </a:path>
            </a:pathLst>
          </a:custGeom>
          <a:noFill/>
          <a:ln w="1143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186" y="1570158"/>
            <a:ext cx="1335191" cy="8956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servercloud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2165" y="1185521"/>
            <a:ext cx="1550201" cy="1664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Person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14" y="2026951"/>
            <a:ext cx="539910" cy="541380"/>
          </a:xfrm>
          <a:prstGeom prst="rect">
            <a:avLst/>
          </a:prstGeom>
          <a:noFill/>
          <a:ln>
            <a:noFill/>
          </a:ln>
          <a:effectLst>
            <a:outerShdw blurRad="152400" dist="38100" dir="5400000" sx="105000" sy="105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46175" y="1094345"/>
            <a:ext cx="140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MeshCentral</a:t>
            </a:r>
          </a:p>
        </p:txBody>
      </p:sp>
      <p:sp>
        <p:nvSpPr>
          <p:cNvPr id="8" name="TextBox 7"/>
          <p:cNvSpPr txBox="1"/>
          <p:nvPr/>
        </p:nvSpPr>
        <p:spPr>
          <a:xfrm rot="832650">
            <a:off x="6574945" y="108766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2</a:t>
            </a:r>
            <a:endParaRPr lang="en-US" sz="11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154" y="1672732"/>
            <a:ext cx="1153951" cy="690453"/>
          </a:xfrm>
          <a:prstGeom prst="rect">
            <a:avLst/>
          </a:prstGeom>
          <a:effectLst>
            <a:outerShdw blurRad="177800" dist="38100" dir="5400000" sx="106000" sy="106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Rounded Rectangle 9"/>
          <p:cNvSpPr/>
          <p:nvPr/>
        </p:nvSpPr>
        <p:spPr>
          <a:xfrm>
            <a:off x="3731013" y="2297641"/>
            <a:ext cx="976313" cy="387851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outerShdw blurRad="139700" dist="38100" dir="5400000" sx="105000" sy="10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Web Application</a:t>
            </a:r>
            <a:endParaRPr lang="en-US" sz="1100" dirty="0"/>
          </a:p>
        </p:txBody>
      </p:sp>
      <p:sp>
        <p:nvSpPr>
          <p:cNvPr id="11" name="Rounded Rectangle 10"/>
          <p:cNvSpPr/>
          <p:nvPr/>
        </p:nvSpPr>
        <p:spPr>
          <a:xfrm>
            <a:off x="5876279" y="2291253"/>
            <a:ext cx="976313" cy="387851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outerShdw blurRad="139700" dist="38100" dir="5400000" sx="105000" sy="10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Server</a:t>
            </a:r>
            <a:endParaRPr lang="en-US" sz="1100" dirty="0"/>
          </a:p>
        </p:txBody>
      </p:sp>
      <p:sp>
        <p:nvSpPr>
          <p:cNvPr id="12" name="Rounded Rectangle 11"/>
          <p:cNvSpPr/>
          <p:nvPr/>
        </p:nvSpPr>
        <p:spPr>
          <a:xfrm>
            <a:off x="7895524" y="2243170"/>
            <a:ext cx="976313" cy="387851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outerShdw blurRad="139700" dist="38100" dir="5400000" sx="105000" sy="10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Agent</a:t>
            </a:r>
            <a:endParaRPr lang="en-US" sz="11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2992314" y="3790437"/>
            <a:ext cx="5879523" cy="2015430"/>
            <a:chOff x="3272766" y="3770598"/>
            <a:chExt cx="5879523" cy="201543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3638" y="4253087"/>
              <a:ext cx="1335191" cy="89560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 descr="servercloud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52617" y="3868450"/>
              <a:ext cx="1550201" cy="1664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0" descr="Person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766" y="4709880"/>
              <a:ext cx="539910" cy="541380"/>
            </a:xfrm>
            <a:prstGeom prst="rect">
              <a:avLst/>
            </a:prstGeom>
            <a:noFill/>
            <a:ln>
              <a:noFill/>
            </a:ln>
            <a:effectLst>
              <a:outerShdw blurRad="152400" dist="38100" dir="5400000" sx="105000" sy="105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626627" y="3777274"/>
              <a:ext cx="1402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MeshCentral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832650">
              <a:off x="6855397" y="3770598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2</a:t>
              </a:r>
              <a:endParaRPr lang="en-US" sz="1100" b="1" dirty="0">
                <a:solidFill>
                  <a:srgbClr val="FF0000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606" y="4355661"/>
              <a:ext cx="1153951" cy="690453"/>
            </a:xfrm>
            <a:prstGeom prst="rect">
              <a:avLst/>
            </a:prstGeom>
            <a:effectLst>
              <a:outerShdw blurRad="177800" dist="38100" dir="5400000" sx="106000" sy="106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Rounded Rectangle 19"/>
            <p:cNvSpPr/>
            <p:nvPr/>
          </p:nvSpPr>
          <p:spPr>
            <a:xfrm>
              <a:off x="4011465" y="4980570"/>
              <a:ext cx="976313" cy="60722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139700" dist="38100" dir="5400000" sx="105000" sy="105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JavaScript</a:t>
              </a:r>
            </a:p>
            <a:p>
              <a:pPr algn="ctr"/>
              <a:r>
                <a:rPr lang="en-US" sz="11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on browser</a:t>
              </a:r>
              <a:endPara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6156731" y="4974182"/>
              <a:ext cx="976313" cy="60722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139700" dist="38100" dir="5400000" sx="105000" sy="105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JavaScript</a:t>
              </a:r>
            </a:p>
            <a:p>
              <a:pPr algn="ctr"/>
              <a:r>
                <a:rPr lang="en-US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on </a:t>
              </a:r>
              <a:r>
                <a:rPr lang="en-US" sz="11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NodeJS</a:t>
              </a:r>
              <a:endPara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8175976" y="4926099"/>
              <a:ext cx="976313" cy="42196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139700" dist="38100" dir="5400000" sx="105000" sy="105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JavaScript</a:t>
              </a:r>
            </a:p>
            <a:p>
              <a:pPr algn="ctr"/>
              <a:r>
                <a:rPr lang="en-US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on </a:t>
              </a:r>
              <a:r>
                <a:rPr lang="en-US" sz="11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Duktape</a:t>
              </a:r>
              <a:endPara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4859383" y="4537166"/>
              <a:ext cx="923108" cy="172714"/>
            </a:xfrm>
            <a:custGeom>
              <a:avLst/>
              <a:gdLst>
                <a:gd name="connsiteX0" fmla="*/ 0 w 923108"/>
                <a:gd name="connsiteY0" fmla="*/ 304800 h 304800"/>
                <a:gd name="connsiteX1" fmla="*/ 452846 w 923108"/>
                <a:gd name="connsiteY1" fmla="*/ 60960 h 304800"/>
                <a:gd name="connsiteX2" fmla="*/ 923108 w 923108"/>
                <a:gd name="connsiteY2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8" h="304800">
                  <a:moveTo>
                    <a:pt x="0" y="304800"/>
                  </a:moveTo>
                  <a:cubicBezTo>
                    <a:pt x="149497" y="208280"/>
                    <a:pt x="298995" y="111760"/>
                    <a:pt x="452846" y="60960"/>
                  </a:cubicBezTo>
                  <a:cubicBezTo>
                    <a:pt x="606697" y="10160"/>
                    <a:pt x="764902" y="5080"/>
                    <a:pt x="923108" y="0"/>
                  </a:cubicBezTo>
                </a:path>
              </a:pathLst>
            </a:custGeom>
            <a:noFill/>
            <a:ln w="4762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 flipH="1">
              <a:off x="6836480" y="4515506"/>
              <a:ext cx="890532" cy="172714"/>
            </a:xfrm>
            <a:custGeom>
              <a:avLst/>
              <a:gdLst>
                <a:gd name="connsiteX0" fmla="*/ 0 w 923108"/>
                <a:gd name="connsiteY0" fmla="*/ 304800 h 304800"/>
                <a:gd name="connsiteX1" fmla="*/ 452846 w 923108"/>
                <a:gd name="connsiteY1" fmla="*/ 60960 h 304800"/>
                <a:gd name="connsiteX2" fmla="*/ 923108 w 923108"/>
                <a:gd name="connsiteY2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8" h="304800">
                  <a:moveTo>
                    <a:pt x="0" y="304800"/>
                  </a:moveTo>
                  <a:cubicBezTo>
                    <a:pt x="149497" y="208280"/>
                    <a:pt x="298995" y="111760"/>
                    <a:pt x="452846" y="60960"/>
                  </a:cubicBezTo>
                  <a:cubicBezTo>
                    <a:pt x="606697" y="10160"/>
                    <a:pt x="764902" y="5080"/>
                    <a:pt x="923108" y="0"/>
                  </a:cubicBezTo>
                </a:path>
              </a:pathLst>
            </a:custGeom>
            <a:noFill/>
            <a:ln w="47625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66471" y="4223334"/>
              <a:ext cx="915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/>
                <a:t>TLS + Web Socket</a:t>
              </a:r>
              <a:br>
                <a:rPr lang="en-US" sz="800" dirty="0" smtClean="0"/>
              </a:br>
              <a:r>
                <a:rPr lang="en-US" sz="800" dirty="0" smtClean="0"/>
                <a:t>+ JSON</a:t>
              </a:r>
              <a:endParaRPr 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93254" y="4219154"/>
              <a:ext cx="915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/>
                <a:t>TLS + Web Socket</a:t>
              </a:r>
              <a:br>
                <a:rPr lang="en-US" sz="800" dirty="0" smtClean="0"/>
              </a:br>
              <a:r>
                <a:rPr lang="en-US" sz="800" dirty="0" smtClean="0"/>
                <a:t>+ JSON</a:t>
              </a:r>
              <a:endParaRPr lang="en-US" sz="800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8175975" y="5398177"/>
              <a:ext cx="976313" cy="38785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139700" dist="38100" dir="5400000" sx="105000" sy="105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C / C++</a:t>
              </a:r>
              <a:endPara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79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19" y="4277483"/>
            <a:ext cx="1685147" cy="12620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02" y="4277482"/>
            <a:ext cx="1685147" cy="1262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785" y="4277483"/>
            <a:ext cx="1685147" cy="1262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968" y="4277482"/>
            <a:ext cx="1685147" cy="12620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7577" y="6251508"/>
            <a:ext cx="157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Physical Server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31508" y="6251508"/>
            <a:ext cx="146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Virtual Server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65593" y="6251508"/>
            <a:ext cx="187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Container Hosting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18926" y="6251508"/>
            <a:ext cx="1639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NodeJS Hosting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389565" y="3320485"/>
            <a:ext cx="1186544" cy="6916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52400" dist="38100" dir="540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Operating System</a:t>
            </a:r>
            <a:endParaRPr lang="en-US" sz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6445410" y="3320485"/>
            <a:ext cx="1186544" cy="6916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52400" dist="38100" dir="540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Operating System</a:t>
            </a:r>
            <a:endParaRPr lang="en-US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6445410" y="2374032"/>
            <a:ext cx="1186544" cy="69167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52400" dist="38100" dir="540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Application</a:t>
            </a:r>
          </a:p>
          <a:p>
            <a:pPr algn="ctr"/>
            <a:r>
              <a:rPr lang="en-US" sz="1200" dirty="0" smtClean="0"/>
              <a:t>Hosting</a:t>
            </a:r>
            <a:endParaRPr lang="en-US" sz="1200" dirty="0"/>
          </a:p>
        </p:txBody>
      </p:sp>
      <p:sp>
        <p:nvSpPr>
          <p:cNvPr id="20" name="Rounded Rectangle 19"/>
          <p:cNvSpPr/>
          <p:nvPr/>
        </p:nvSpPr>
        <p:spPr>
          <a:xfrm>
            <a:off x="8501255" y="3320485"/>
            <a:ext cx="1186544" cy="6916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52400" dist="38100" dir="540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Operating System</a:t>
            </a:r>
            <a:endParaRPr lang="en-US" sz="1200" dirty="0"/>
          </a:p>
        </p:txBody>
      </p:sp>
      <p:sp>
        <p:nvSpPr>
          <p:cNvPr id="21" name="Rounded Rectangle 20"/>
          <p:cNvSpPr/>
          <p:nvPr/>
        </p:nvSpPr>
        <p:spPr>
          <a:xfrm>
            <a:off x="8501255" y="2374032"/>
            <a:ext cx="1186544" cy="69167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52400" dist="38100" dir="540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Application</a:t>
            </a:r>
          </a:p>
          <a:p>
            <a:pPr algn="ctr"/>
            <a:r>
              <a:rPr lang="en-US" sz="1200" dirty="0" smtClean="0"/>
              <a:t>Hosting</a:t>
            </a:r>
            <a:endParaRPr lang="en-US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8501255" y="1427579"/>
            <a:ext cx="1186544" cy="691675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52400" dist="38100" dir="540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Application</a:t>
            </a:r>
          </a:p>
          <a:p>
            <a:pPr algn="ctr"/>
            <a:r>
              <a:rPr lang="en-US" sz="1200" dirty="0" smtClean="0"/>
              <a:t>Runtime</a:t>
            </a:r>
            <a:endParaRPr lang="en-US" sz="1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19" y="5692972"/>
            <a:ext cx="477416" cy="4774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22" y="5729276"/>
            <a:ext cx="664029" cy="39731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157" y="5645517"/>
            <a:ext cx="571373" cy="481070"/>
          </a:xfrm>
          <a:prstGeom prst="rect">
            <a:avLst/>
          </a:prstGeom>
        </p:spPr>
      </p:pic>
      <p:pic>
        <p:nvPicPr>
          <p:cNvPr id="26" name="Picture 25" descr="servercloud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226723" y="454377"/>
            <a:ext cx="1550201" cy="1664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0300733" y="363201"/>
            <a:ext cx="140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MeshCentral</a:t>
            </a:r>
          </a:p>
        </p:txBody>
      </p:sp>
      <p:sp>
        <p:nvSpPr>
          <p:cNvPr id="28" name="TextBox 27"/>
          <p:cNvSpPr txBox="1"/>
          <p:nvPr/>
        </p:nvSpPr>
        <p:spPr>
          <a:xfrm rot="832650">
            <a:off x="11529503" y="3565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2</a:t>
            </a:r>
            <a:endParaRPr lang="en-US" sz="1100" b="1" dirty="0">
              <a:solidFill>
                <a:srgbClr val="FF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976465" y="174342"/>
            <a:ext cx="7315200" cy="3660540"/>
            <a:chOff x="2976465" y="174342"/>
            <a:chExt cx="7315200" cy="3660540"/>
          </a:xfrm>
        </p:grpSpPr>
        <p:sp>
          <p:nvSpPr>
            <p:cNvPr id="29" name="Freeform 28"/>
            <p:cNvSpPr/>
            <p:nvPr/>
          </p:nvSpPr>
          <p:spPr>
            <a:xfrm>
              <a:off x="9022702" y="787983"/>
              <a:ext cx="1268963" cy="499641"/>
            </a:xfrm>
            <a:custGeom>
              <a:avLst/>
              <a:gdLst>
                <a:gd name="connsiteX0" fmla="*/ 1268963 w 1268963"/>
                <a:gd name="connsiteY0" fmla="*/ 285037 h 499641"/>
                <a:gd name="connsiteX1" fmla="*/ 485192 w 1268963"/>
                <a:gd name="connsiteY1" fmla="*/ 5119 h 499641"/>
                <a:gd name="connsiteX2" fmla="*/ 0 w 1268963"/>
                <a:gd name="connsiteY2" fmla="*/ 499641 h 49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8963" h="499641">
                  <a:moveTo>
                    <a:pt x="1268963" y="285037"/>
                  </a:moveTo>
                  <a:cubicBezTo>
                    <a:pt x="982824" y="127194"/>
                    <a:pt x="696686" y="-30648"/>
                    <a:pt x="485192" y="5119"/>
                  </a:cubicBezTo>
                  <a:cubicBezTo>
                    <a:pt x="273698" y="40886"/>
                    <a:pt x="136849" y="270263"/>
                    <a:pt x="0" y="499641"/>
                  </a:cubicBezTo>
                </a:path>
              </a:pathLst>
            </a:custGeom>
            <a:noFill/>
            <a:ln w="101600">
              <a:solidFill>
                <a:schemeClr val="accent1">
                  <a:shade val="50000"/>
                  <a:alpha val="6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7007290" y="314047"/>
              <a:ext cx="3284375" cy="1850655"/>
            </a:xfrm>
            <a:custGeom>
              <a:avLst/>
              <a:gdLst>
                <a:gd name="connsiteX0" fmla="*/ 3284375 w 3284375"/>
                <a:gd name="connsiteY0" fmla="*/ 768304 h 1850655"/>
                <a:gd name="connsiteX1" fmla="*/ 783771 w 3284375"/>
                <a:gd name="connsiteY1" fmla="*/ 40516 h 1850655"/>
                <a:gd name="connsiteX2" fmla="*/ 0 w 3284375"/>
                <a:gd name="connsiteY2" fmla="*/ 1850655 h 185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84375" h="1850655">
                  <a:moveTo>
                    <a:pt x="3284375" y="768304"/>
                  </a:moveTo>
                  <a:cubicBezTo>
                    <a:pt x="2307771" y="314214"/>
                    <a:pt x="1331167" y="-139876"/>
                    <a:pt x="783771" y="40516"/>
                  </a:cubicBezTo>
                  <a:cubicBezTo>
                    <a:pt x="236375" y="220908"/>
                    <a:pt x="118187" y="1035781"/>
                    <a:pt x="0" y="1850655"/>
                  </a:cubicBezTo>
                </a:path>
              </a:pathLst>
            </a:custGeom>
            <a:noFill/>
            <a:ln w="101600">
              <a:solidFill>
                <a:schemeClr val="accent1">
                  <a:shade val="50000"/>
                  <a:alpha val="6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4913419" y="174342"/>
              <a:ext cx="5368916" cy="2736809"/>
            </a:xfrm>
            <a:custGeom>
              <a:avLst/>
              <a:gdLst>
                <a:gd name="connsiteX0" fmla="*/ 5368916 w 5368916"/>
                <a:gd name="connsiteY0" fmla="*/ 898678 h 2736809"/>
                <a:gd name="connsiteX1" fmla="*/ 796916 w 5368916"/>
                <a:gd name="connsiteY1" fmla="*/ 86915 h 2736809"/>
                <a:gd name="connsiteX2" fmla="*/ 31805 w 5368916"/>
                <a:gd name="connsiteY2" fmla="*/ 2736809 h 273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68916" h="2736809">
                  <a:moveTo>
                    <a:pt x="5368916" y="898678"/>
                  </a:moveTo>
                  <a:cubicBezTo>
                    <a:pt x="3527675" y="339619"/>
                    <a:pt x="1686434" y="-219440"/>
                    <a:pt x="796916" y="86915"/>
                  </a:cubicBezTo>
                  <a:cubicBezTo>
                    <a:pt x="-92602" y="393270"/>
                    <a:pt x="-30399" y="1565039"/>
                    <a:pt x="31805" y="2736809"/>
                  </a:cubicBezTo>
                </a:path>
              </a:pathLst>
            </a:custGeom>
            <a:noFill/>
            <a:ln w="101600">
              <a:solidFill>
                <a:schemeClr val="accent1">
                  <a:shade val="50000"/>
                  <a:alpha val="6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2976465" y="225387"/>
              <a:ext cx="7315200" cy="3609495"/>
            </a:xfrm>
            <a:custGeom>
              <a:avLst/>
              <a:gdLst>
                <a:gd name="connsiteX0" fmla="*/ 7315200 w 7315200"/>
                <a:gd name="connsiteY0" fmla="*/ 856964 h 3609495"/>
                <a:gd name="connsiteX1" fmla="*/ 1586204 w 7315200"/>
                <a:gd name="connsiteY1" fmla="*/ 166499 h 3609495"/>
                <a:gd name="connsiteX2" fmla="*/ 0 w 7315200"/>
                <a:gd name="connsiteY2" fmla="*/ 3609495 h 360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15200" h="3609495">
                  <a:moveTo>
                    <a:pt x="7315200" y="856964"/>
                  </a:moveTo>
                  <a:cubicBezTo>
                    <a:pt x="5060302" y="282354"/>
                    <a:pt x="2805404" y="-292256"/>
                    <a:pt x="1586204" y="166499"/>
                  </a:cubicBezTo>
                  <a:cubicBezTo>
                    <a:pt x="367004" y="625254"/>
                    <a:pt x="183502" y="2117374"/>
                    <a:pt x="0" y="3609495"/>
                  </a:cubicBezTo>
                </a:path>
              </a:pathLst>
            </a:custGeom>
            <a:noFill/>
            <a:ln w="101600">
              <a:solidFill>
                <a:schemeClr val="accent1">
                  <a:shade val="50000"/>
                  <a:alpha val="6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33" descr="servercloud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787" y="1926852"/>
            <a:ext cx="1550201" cy="1664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392337" y="1835676"/>
            <a:ext cx="168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MeshCentral v1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912776" y="1506005"/>
            <a:ext cx="4795934" cy="2394191"/>
            <a:chOff x="1912776" y="1506005"/>
            <a:chExt cx="4795934" cy="2394191"/>
          </a:xfrm>
        </p:grpSpPr>
        <p:sp>
          <p:nvSpPr>
            <p:cNvPr id="37" name="Freeform 36"/>
            <p:cNvSpPr/>
            <p:nvPr/>
          </p:nvSpPr>
          <p:spPr>
            <a:xfrm>
              <a:off x="1912776" y="2771192"/>
              <a:ext cx="1007706" cy="1129004"/>
            </a:xfrm>
            <a:custGeom>
              <a:avLst/>
              <a:gdLst>
                <a:gd name="connsiteX0" fmla="*/ 0 w 1007706"/>
                <a:gd name="connsiteY0" fmla="*/ 0 h 1129004"/>
                <a:gd name="connsiteX1" fmla="*/ 653142 w 1007706"/>
                <a:gd name="connsiteY1" fmla="*/ 419877 h 1129004"/>
                <a:gd name="connsiteX2" fmla="*/ 1007706 w 1007706"/>
                <a:gd name="connsiteY2" fmla="*/ 1129004 h 1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7706" h="1129004">
                  <a:moveTo>
                    <a:pt x="0" y="0"/>
                  </a:moveTo>
                  <a:cubicBezTo>
                    <a:pt x="242595" y="115855"/>
                    <a:pt x="485191" y="231710"/>
                    <a:pt x="653142" y="419877"/>
                  </a:cubicBezTo>
                  <a:cubicBezTo>
                    <a:pt x="821093" y="608044"/>
                    <a:pt x="914399" y="868524"/>
                    <a:pt x="1007706" y="1129004"/>
                  </a:cubicBezTo>
                </a:path>
              </a:pathLst>
            </a:custGeom>
            <a:noFill/>
            <a:ln w="101600">
              <a:solidFill>
                <a:schemeClr val="accent1">
                  <a:shade val="50000"/>
                  <a:alpha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22106" y="2399817"/>
              <a:ext cx="2948474" cy="707277"/>
            </a:xfrm>
            <a:custGeom>
              <a:avLst/>
              <a:gdLst>
                <a:gd name="connsiteX0" fmla="*/ 0 w 2948474"/>
                <a:gd name="connsiteY0" fmla="*/ 399367 h 707277"/>
                <a:gd name="connsiteX1" fmla="*/ 1632857 w 2948474"/>
                <a:gd name="connsiteY1" fmla="*/ 7481 h 707277"/>
                <a:gd name="connsiteX2" fmla="*/ 2948474 w 2948474"/>
                <a:gd name="connsiteY2" fmla="*/ 707277 h 70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8474" h="707277">
                  <a:moveTo>
                    <a:pt x="0" y="399367"/>
                  </a:moveTo>
                  <a:cubicBezTo>
                    <a:pt x="570722" y="177765"/>
                    <a:pt x="1141445" y="-43837"/>
                    <a:pt x="1632857" y="7481"/>
                  </a:cubicBezTo>
                  <a:cubicBezTo>
                    <a:pt x="2124269" y="58799"/>
                    <a:pt x="2536371" y="383038"/>
                    <a:pt x="2948474" y="707277"/>
                  </a:cubicBezTo>
                </a:path>
              </a:pathLst>
            </a:custGeom>
            <a:noFill/>
            <a:ln w="101600">
              <a:solidFill>
                <a:schemeClr val="accent1">
                  <a:shade val="50000"/>
                  <a:alpha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959429" y="1506005"/>
              <a:ext cx="4749281" cy="1274517"/>
            </a:xfrm>
            <a:custGeom>
              <a:avLst/>
              <a:gdLst>
                <a:gd name="connsiteX0" fmla="*/ 0 w 4749281"/>
                <a:gd name="connsiteY0" fmla="*/ 1274517 h 1274517"/>
                <a:gd name="connsiteX1" fmla="*/ 2659224 w 4749281"/>
                <a:gd name="connsiteY1" fmla="*/ 14885 h 1274517"/>
                <a:gd name="connsiteX2" fmla="*/ 4749281 w 4749281"/>
                <a:gd name="connsiteY2" fmla="*/ 696019 h 127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49281" h="1274517">
                  <a:moveTo>
                    <a:pt x="0" y="1274517"/>
                  </a:moveTo>
                  <a:cubicBezTo>
                    <a:pt x="933838" y="692909"/>
                    <a:pt x="1867677" y="111301"/>
                    <a:pt x="2659224" y="14885"/>
                  </a:cubicBezTo>
                  <a:cubicBezTo>
                    <a:pt x="3450771" y="-81531"/>
                    <a:pt x="4100026" y="307244"/>
                    <a:pt x="4749281" y="696019"/>
                  </a:cubicBezTo>
                </a:path>
              </a:pathLst>
            </a:custGeom>
            <a:noFill/>
            <a:ln w="101600">
              <a:solidFill>
                <a:schemeClr val="accent1">
                  <a:shade val="50000"/>
                  <a:alpha val="2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08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/>
          <p:nvPr/>
        </p:nvSpPr>
        <p:spPr>
          <a:xfrm flipH="1">
            <a:off x="6023703" y="1779244"/>
            <a:ext cx="1478116" cy="4171028"/>
          </a:xfrm>
          <a:custGeom>
            <a:avLst/>
            <a:gdLst>
              <a:gd name="connsiteX0" fmla="*/ 0 w 1138417"/>
              <a:gd name="connsiteY0" fmla="*/ 4077477 h 4171028"/>
              <a:gd name="connsiteX1" fmla="*/ 1110343 w 1138417"/>
              <a:gd name="connsiteY1" fmla="*/ 3638939 h 4171028"/>
              <a:gd name="connsiteX2" fmla="*/ 830424 w 1138417"/>
              <a:gd name="connsiteY2" fmla="*/ 0 h 417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417" h="4171028">
                <a:moveTo>
                  <a:pt x="0" y="4077477"/>
                </a:moveTo>
                <a:cubicBezTo>
                  <a:pt x="485969" y="4197998"/>
                  <a:pt x="971939" y="4318519"/>
                  <a:pt x="1110343" y="3638939"/>
                </a:cubicBezTo>
                <a:cubicBezTo>
                  <a:pt x="1248747" y="2959359"/>
                  <a:pt x="830424" y="0"/>
                  <a:pt x="830424" y="0"/>
                </a:cubicBezTo>
              </a:path>
            </a:pathLst>
          </a:custGeom>
          <a:noFill/>
          <a:ln w="127000">
            <a:solidFill>
              <a:schemeClr val="accent1">
                <a:shade val="50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376063" y="895739"/>
            <a:ext cx="2995126" cy="2358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/>
          <p:cNvSpPr/>
          <p:nvPr/>
        </p:nvSpPr>
        <p:spPr>
          <a:xfrm>
            <a:off x="8509528" y="1782147"/>
            <a:ext cx="1138417" cy="4171028"/>
          </a:xfrm>
          <a:custGeom>
            <a:avLst/>
            <a:gdLst>
              <a:gd name="connsiteX0" fmla="*/ 0 w 1138417"/>
              <a:gd name="connsiteY0" fmla="*/ 4077477 h 4171028"/>
              <a:gd name="connsiteX1" fmla="*/ 1110343 w 1138417"/>
              <a:gd name="connsiteY1" fmla="*/ 3638939 h 4171028"/>
              <a:gd name="connsiteX2" fmla="*/ 830424 w 1138417"/>
              <a:gd name="connsiteY2" fmla="*/ 0 h 417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417" h="4171028">
                <a:moveTo>
                  <a:pt x="0" y="4077477"/>
                </a:moveTo>
                <a:cubicBezTo>
                  <a:pt x="485969" y="4197998"/>
                  <a:pt x="971939" y="4318519"/>
                  <a:pt x="1110343" y="3638939"/>
                </a:cubicBezTo>
                <a:cubicBezTo>
                  <a:pt x="1248747" y="2959359"/>
                  <a:pt x="830424" y="0"/>
                  <a:pt x="830424" y="0"/>
                </a:cubicBezTo>
              </a:path>
            </a:pathLst>
          </a:custGeom>
          <a:noFill/>
          <a:ln w="127000">
            <a:solidFill>
              <a:schemeClr val="accent1">
                <a:shade val="50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16" r="896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28" y="5147408"/>
            <a:ext cx="1685147" cy="126208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727531" y="3626212"/>
            <a:ext cx="1474236" cy="899135"/>
            <a:chOff x="6264240" y="3150351"/>
            <a:chExt cx="1474236" cy="899135"/>
          </a:xfrm>
        </p:grpSpPr>
        <p:sp>
          <p:nvSpPr>
            <p:cNvPr id="4" name="Rounded Rectangle 3"/>
            <p:cNvSpPr/>
            <p:nvPr/>
          </p:nvSpPr>
          <p:spPr>
            <a:xfrm>
              <a:off x="6264240" y="3150351"/>
              <a:ext cx="1474236" cy="89913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651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859" y="3557647"/>
              <a:ext cx="412998" cy="34772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365094" y="3150351"/>
              <a:ext cx="1272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Web Server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27531" y="2499080"/>
            <a:ext cx="1474236" cy="899135"/>
            <a:chOff x="6264240" y="3150351"/>
            <a:chExt cx="1474236" cy="899135"/>
          </a:xfrm>
        </p:grpSpPr>
        <p:sp>
          <p:nvSpPr>
            <p:cNvPr id="13" name="Rounded Rectangle 12"/>
            <p:cNvSpPr/>
            <p:nvPr/>
          </p:nvSpPr>
          <p:spPr>
            <a:xfrm>
              <a:off x="6264240" y="3150351"/>
              <a:ext cx="1474236" cy="89913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651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859" y="3557647"/>
              <a:ext cx="412998" cy="34772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418571" y="3150351"/>
              <a:ext cx="1165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File Server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16559" y="1371948"/>
            <a:ext cx="1474236" cy="899135"/>
            <a:chOff x="6264240" y="3150351"/>
            <a:chExt cx="1474236" cy="899135"/>
          </a:xfrm>
        </p:grpSpPr>
        <p:sp>
          <p:nvSpPr>
            <p:cNvPr id="17" name="Rounded Rectangle 16"/>
            <p:cNvSpPr/>
            <p:nvPr/>
          </p:nvSpPr>
          <p:spPr>
            <a:xfrm>
              <a:off x="6264240" y="3150351"/>
              <a:ext cx="1474236" cy="89913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651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859" y="3557647"/>
              <a:ext cx="412998" cy="34772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309728" y="3150351"/>
              <a:ext cx="138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MeshCentral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 rot="832650">
            <a:off x="9961186" y="135121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2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66678" y="1520922"/>
            <a:ext cx="7152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Private</a:t>
            </a:r>
            <a:br>
              <a:rPr lang="en-US" sz="1000" dirty="0" smtClean="0"/>
            </a:br>
            <a:r>
              <a:rPr lang="en-US" sz="1000" dirty="0" smtClean="0"/>
              <a:t>IP address</a:t>
            </a:r>
          </a:p>
          <a:p>
            <a:pPr algn="ctr"/>
            <a:r>
              <a:rPr lang="en-US" sz="1000" dirty="0" smtClean="0"/>
              <a:t>y.y.y.1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7964002" y="2669728"/>
            <a:ext cx="7152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Private</a:t>
            </a:r>
            <a:br>
              <a:rPr lang="en-US" sz="1000" dirty="0" smtClean="0"/>
            </a:br>
            <a:r>
              <a:rPr lang="en-US" sz="1000" dirty="0" smtClean="0"/>
              <a:t>IP address</a:t>
            </a:r>
          </a:p>
          <a:p>
            <a:pPr algn="ctr"/>
            <a:r>
              <a:rPr lang="en-US" sz="1000" dirty="0" smtClean="0"/>
              <a:t>y.y.y.2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7961845" y="3798780"/>
            <a:ext cx="7152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Private</a:t>
            </a:r>
            <a:br>
              <a:rPr lang="en-US" sz="1000" dirty="0" smtClean="0"/>
            </a:br>
            <a:r>
              <a:rPr lang="en-US" sz="1000" dirty="0" smtClean="0"/>
              <a:t>IP address</a:t>
            </a:r>
          </a:p>
          <a:p>
            <a:pPr algn="ctr"/>
            <a:r>
              <a:rPr lang="en-US" sz="1000" dirty="0" smtClean="0"/>
              <a:t>y.y.y.3</a:t>
            </a:r>
            <a:endParaRPr lang="en-US" sz="10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2895144" y="569340"/>
            <a:ext cx="932085" cy="899135"/>
            <a:chOff x="2660201" y="585298"/>
            <a:chExt cx="932085" cy="899135"/>
          </a:xfrm>
        </p:grpSpPr>
        <p:sp>
          <p:nvSpPr>
            <p:cNvPr id="40" name="Rounded Rectangle 39"/>
            <p:cNvSpPr/>
            <p:nvPr/>
          </p:nvSpPr>
          <p:spPr>
            <a:xfrm>
              <a:off x="2660201" y="585298"/>
              <a:ext cx="932085" cy="89913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651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119" y="726956"/>
              <a:ext cx="615820" cy="615820"/>
            </a:xfrm>
            <a:prstGeom prst="rect">
              <a:avLst/>
            </a:prstGeom>
          </p:spPr>
        </p:pic>
      </p:grpSp>
      <p:sp>
        <p:nvSpPr>
          <p:cNvPr id="43" name="TextBox 42"/>
          <p:cNvSpPr txBox="1"/>
          <p:nvPr/>
        </p:nvSpPr>
        <p:spPr>
          <a:xfrm>
            <a:off x="2884888" y="1520922"/>
            <a:ext cx="96693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mesh.org.com</a:t>
            </a:r>
          </a:p>
          <a:p>
            <a:pPr algn="ctr"/>
            <a:r>
              <a:rPr lang="en-US" sz="1050" dirty="0"/>
              <a:t>f</a:t>
            </a:r>
            <a:r>
              <a:rPr lang="en-US" sz="1050" dirty="0" smtClean="0"/>
              <a:t>iles.org.com</a:t>
            </a:r>
          </a:p>
          <a:p>
            <a:pPr algn="ctr"/>
            <a:r>
              <a:rPr lang="en-US" sz="1050" dirty="0" smtClean="0"/>
              <a:t>www.org.com</a:t>
            </a:r>
            <a:endParaRPr lang="en-US" sz="1050" dirty="0"/>
          </a:p>
        </p:txBody>
      </p:sp>
      <p:sp>
        <p:nvSpPr>
          <p:cNvPr id="44" name="Freeform 43"/>
          <p:cNvSpPr/>
          <p:nvPr/>
        </p:nvSpPr>
        <p:spPr>
          <a:xfrm>
            <a:off x="3116490" y="2230016"/>
            <a:ext cx="1371546" cy="737119"/>
          </a:xfrm>
          <a:custGeom>
            <a:avLst/>
            <a:gdLst>
              <a:gd name="connsiteX0" fmla="*/ 270534 w 1371546"/>
              <a:gd name="connsiteY0" fmla="*/ 0 h 737119"/>
              <a:gd name="connsiteX1" fmla="*/ 74591 w 1371546"/>
              <a:gd name="connsiteY1" fmla="*/ 475862 h 737119"/>
              <a:gd name="connsiteX2" fmla="*/ 1371546 w 1371546"/>
              <a:gd name="connsiteY2" fmla="*/ 737119 h 73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546" h="737119">
                <a:moveTo>
                  <a:pt x="270534" y="0"/>
                </a:moveTo>
                <a:cubicBezTo>
                  <a:pt x="80811" y="176504"/>
                  <a:pt x="-108911" y="353009"/>
                  <a:pt x="74591" y="475862"/>
                </a:cubicBezTo>
                <a:cubicBezTo>
                  <a:pt x="258093" y="598715"/>
                  <a:pt x="814819" y="667917"/>
                  <a:pt x="1371546" y="737119"/>
                </a:cubicBezTo>
              </a:path>
            </a:pathLst>
          </a:custGeom>
          <a:noFill/>
          <a:ln w="38100">
            <a:solidFill>
              <a:schemeClr val="accent1">
                <a:shade val="50000"/>
                <a:alpha val="29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1761037" y="2174033"/>
            <a:ext cx="6235310" cy="2631232"/>
          </a:xfrm>
          <a:custGeom>
            <a:avLst/>
            <a:gdLst>
              <a:gd name="connsiteX0" fmla="*/ 842216 w 6235310"/>
              <a:gd name="connsiteY0" fmla="*/ 2631232 h 2631232"/>
              <a:gd name="connsiteX1" fmla="*/ 440999 w 6235310"/>
              <a:gd name="connsiteY1" fmla="*/ 1698171 h 2631232"/>
              <a:gd name="connsiteX2" fmla="*/ 6235310 w 6235310"/>
              <a:gd name="connsiteY2" fmla="*/ 0 h 263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35310" h="2631232">
                <a:moveTo>
                  <a:pt x="842216" y="2631232"/>
                </a:moveTo>
                <a:cubicBezTo>
                  <a:pt x="192183" y="2383971"/>
                  <a:pt x="-457850" y="2136710"/>
                  <a:pt x="440999" y="1698171"/>
                </a:cubicBezTo>
                <a:cubicBezTo>
                  <a:pt x="1339848" y="1259632"/>
                  <a:pt x="3787579" y="629816"/>
                  <a:pt x="6235310" y="0"/>
                </a:cubicBezTo>
              </a:path>
            </a:pathLst>
          </a:custGeom>
          <a:noFill/>
          <a:ln w="146050">
            <a:solidFill>
              <a:schemeClr val="accent4">
                <a:alpha val="19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5377558" y="2556936"/>
            <a:ext cx="1487523" cy="899135"/>
            <a:chOff x="3573493" y="2023219"/>
            <a:chExt cx="1487523" cy="899135"/>
          </a:xfrm>
        </p:grpSpPr>
        <p:grpSp>
          <p:nvGrpSpPr>
            <p:cNvPr id="22" name="Group 21"/>
            <p:cNvGrpSpPr/>
            <p:nvPr/>
          </p:nvGrpSpPr>
          <p:grpSpPr>
            <a:xfrm>
              <a:off x="3573493" y="2023219"/>
              <a:ext cx="1487523" cy="899135"/>
              <a:chOff x="6257600" y="3150351"/>
              <a:chExt cx="1487523" cy="899135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6264240" y="3150351"/>
                <a:ext cx="1474236" cy="89913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165100" dist="38100" dir="5400000" sx="103000" sy="10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257600" y="3150351"/>
                <a:ext cx="1487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Reverse Proxy</a:t>
                </a:r>
                <a:endParaRPr lang="en-US" dirty="0"/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204" y="2430515"/>
              <a:ext cx="390093" cy="390093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471" y="4525347"/>
            <a:ext cx="1153951" cy="690453"/>
          </a:xfrm>
          <a:prstGeom prst="rect">
            <a:avLst/>
          </a:prstGeom>
          <a:effectLst>
            <a:outerShdw blurRad="177800" dist="38100" dir="5400000" sx="106000" sy="106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4591774" y="2708268"/>
            <a:ext cx="7152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Public</a:t>
            </a:r>
            <a:br>
              <a:rPr lang="en-US" sz="1000" dirty="0" smtClean="0"/>
            </a:br>
            <a:r>
              <a:rPr lang="en-US" sz="1000" dirty="0" smtClean="0"/>
              <a:t>IP address</a:t>
            </a:r>
          </a:p>
          <a:p>
            <a:pPr algn="ctr"/>
            <a:r>
              <a:rPr lang="en-US" sz="1000" dirty="0" smtClean="0"/>
              <a:t>x.x.x.x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308069" y="3664176"/>
            <a:ext cx="152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mesh.org.com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885" y="4805265"/>
            <a:ext cx="1662178" cy="1000098"/>
          </a:xfrm>
          <a:prstGeom prst="rect">
            <a:avLst/>
          </a:prstGeom>
          <a:effectLst>
            <a:outerShdw blurRad="1651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sp>
        <p:nvSpPr>
          <p:cNvPr id="48" name="TextBox 47"/>
          <p:cNvSpPr txBox="1"/>
          <p:nvPr/>
        </p:nvSpPr>
        <p:spPr>
          <a:xfrm>
            <a:off x="5588156" y="3526718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Ports 80 and 443</a:t>
            </a:r>
          </a:p>
          <a:p>
            <a:pPr algn="ctr"/>
            <a:r>
              <a:rPr lang="en-US" sz="1000" dirty="0"/>
              <a:t>a</a:t>
            </a:r>
            <a:r>
              <a:rPr lang="en-US" sz="1000" dirty="0" smtClean="0"/>
              <a:t>re shared.</a:t>
            </a:r>
          </a:p>
        </p:txBody>
      </p:sp>
    </p:spTree>
    <p:extLst>
      <p:ext uri="{BB962C8B-B14F-4D97-AF65-F5344CB8AC3E}">
        <p14:creationId xmlns:p14="http://schemas.microsoft.com/office/powerpoint/2010/main" val="48688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16504" y="901891"/>
            <a:ext cx="6687551" cy="2132252"/>
            <a:chOff x="4202008" y="3229057"/>
            <a:chExt cx="4373368" cy="1394399"/>
          </a:xfrm>
        </p:grpSpPr>
        <p:pic>
          <p:nvPicPr>
            <p:cNvPr id="3" name="Picture 8" descr="servercloud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97350" y="3229057"/>
              <a:ext cx="1284953" cy="13800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Rounded Rectangle 3"/>
            <p:cNvSpPr/>
            <p:nvPr/>
          </p:nvSpPr>
          <p:spPr bwMode="auto">
            <a:xfrm>
              <a:off x="4313306" y="3692526"/>
              <a:ext cx="946672" cy="696915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Agent</a:t>
              </a:r>
              <a:endParaRPr lang="en-US" sz="2000" dirty="0">
                <a:solidFill>
                  <a:schemeClr val="bg1"/>
                </a:solidFill>
                <a:latin typeface="Neo Sans Intel Medium" pitchFamily="34" charset="0"/>
                <a:cs typeface="Arial" charset="0"/>
              </a:endParaRPr>
            </a:p>
          </p:txBody>
        </p:sp>
        <p:sp>
          <p:nvSpPr>
            <p:cNvPr id="5" name="Right Arrow 4"/>
            <p:cNvSpPr/>
            <p:nvPr/>
          </p:nvSpPr>
          <p:spPr>
            <a:xfrm>
              <a:off x="5363682" y="3688124"/>
              <a:ext cx="1419498" cy="657453"/>
            </a:xfrm>
            <a:prstGeom prst="rightArrow">
              <a:avLst/>
            </a:prstGeom>
            <a:effectLst>
              <a:outerShdw blurRad="1143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60201">
              <a:off x="6775332" y="3680480"/>
              <a:ext cx="444037" cy="4440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Oval 6"/>
            <p:cNvSpPr/>
            <p:nvPr/>
          </p:nvSpPr>
          <p:spPr>
            <a:xfrm>
              <a:off x="5471913" y="3608815"/>
              <a:ext cx="293683" cy="29368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203200" dist="38100" dir="5400000" sx="105000" sy="105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1</a:t>
              </a:r>
              <a:endParaRPr lang="en-US" sz="32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60201">
              <a:off x="8000738" y="3824770"/>
              <a:ext cx="444037" cy="4440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Right Arrow 8"/>
            <p:cNvSpPr/>
            <p:nvPr/>
          </p:nvSpPr>
          <p:spPr>
            <a:xfrm>
              <a:off x="5304136" y="4049485"/>
              <a:ext cx="2644905" cy="139527"/>
            </a:xfrm>
            <a:prstGeom prst="rightArrow">
              <a:avLst/>
            </a:prstGeom>
            <a:effectLst>
              <a:outerShdw blurRad="1143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0" name="Oval 9"/>
            <p:cNvSpPr/>
            <p:nvPr/>
          </p:nvSpPr>
          <p:spPr>
            <a:xfrm>
              <a:off x="6664088" y="4117640"/>
              <a:ext cx="293683" cy="29368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203200" dist="38100" dir="5400000" sx="105000" sy="105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99557" y="3362593"/>
              <a:ext cx="582432" cy="201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TLS Setup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76167" y="4422183"/>
              <a:ext cx="930718" cy="201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Secondary Check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59472" y="3321319"/>
              <a:ext cx="508632" cy="281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Web</a:t>
              </a:r>
              <a:br>
                <a:rPr lang="en-US" sz="1100" dirty="0" smtClean="0"/>
              </a:br>
              <a:r>
                <a:rPr lang="en-US" sz="1100" dirty="0" smtClean="0"/>
                <a:t>Certificate</a:t>
              </a:r>
              <a:endParaRPr 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71348" y="3484513"/>
              <a:ext cx="604028" cy="281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Agent Server</a:t>
              </a:r>
              <a:br>
                <a:rPr lang="en-US" sz="1100" dirty="0" smtClean="0"/>
              </a:br>
              <a:r>
                <a:rPr lang="en-US" sz="1100" dirty="0" smtClean="0"/>
                <a:t>Certificate</a:t>
              </a:r>
              <a:endParaRPr lang="en-US" sz="11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008" y="3579930"/>
              <a:ext cx="566786" cy="339130"/>
            </a:xfrm>
            <a:prstGeom prst="rect">
              <a:avLst/>
            </a:prstGeom>
            <a:effectLst>
              <a:outerShdw blurRad="177800" dist="38100" dir="5400000" sx="106000" sy="106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2563241" y="3661423"/>
            <a:ext cx="7380022" cy="2395784"/>
            <a:chOff x="3670784" y="3740340"/>
            <a:chExt cx="4826214" cy="1566739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5740406" y="4312405"/>
              <a:ext cx="734439" cy="543307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Reverse</a:t>
              </a:r>
            </a:p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Proxy</a:t>
              </a:r>
              <a:endParaRPr lang="en-US" sz="1600" dirty="0">
                <a:solidFill>
                  <a:schemeClr val="bg1"/>
                </a:solidFill>
                <a:latin typeface="Neo Sans Intel Medium" pitchFamily="34" charset="0"/>
                <a:cs typeface="Arial" charset="0"/>
              </a:endParaRPr>
            </a:p>
          </p:txBody>
        </p:sp>
        <p:pic>
          <p:nvPicPr>
            <p:cNvPr id="18" name="Picture 8" descr="servercloud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18973" y="3912679"/>
              <a:ext cx="1284953" cy="13800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ounded Rectangle 18"/>
            <p:cNvSpPr/>
            <p:nvPr/>
          </p:nvSpPr>
          <p:spPr bwMode="auto">
            <a:xfrm>
              <a:off x="3782082" y="4376148"/>
              <a:ext cx="946672" cy="696915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Agent</a:t>
              </a:r>
              <a:endParaRPr lang="en-US" sz="2000" dirty="0">
                <a:solidFill>
                  <a:schemeClr val="bg1"/>
                </a:solidFill>
                <a:latin typeface="Neo Sans Intel Medium" pitchFamily="34" charset="0"/>
                <a:cs typeface="Arial" charset="0"/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4832458" y="4371746"/>
              <a:ext cx="854761" cy="657453"/>
            </a:xfrm>
            <a:prstGeom prst="rightArrow">
              <a:avLst/>
            </a:prstGeom>
            <a:effectLst>
              <a:outerShdw blurRad="1143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60201">
              <a:off x="5633506" y="4131224"/>
              <a:ext cx="321593" cy="32159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Oval 21"/>
            <p:cNvSpPr/>
            <p:nvPr/>
          </p:nvSpPr>
          <p:spPr>
            <a:xfrm>
              <a:off x="4940689" y="4292437"/>
              <a:ext cx="293683" cy="29368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203200" dist="38100" dir="5400000" sx="105000" sy="105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1</a:t>
              </a:r>
              <a:endParaRPr lang="en-US" sz="3200" dirty="0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60201">
              <a:off x="7922361" y="4508392"/>
              <a:ext cx="444037" cy="4440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Right Arrow 23"/>
            <p:cNvSpPr/>
            <p:nvPr/>
          </p:nvSpPr>
          <p:spPr>
            <a:xfrm>
              <a:off x="5225759" y="4733107"/>
              <a:ext cx="2644905" cy="139527"/>
            </a:xfrm>
            <a:prstGeom prst="rightArrow">
              <a:avLst/>
            </a:prstGeom>
            <a:effectLst>
              <a:outerShdw blurRad="114300" dist="381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5" name="Oval 24"/>
            <p:cNvSpPr/>
            <p:nvPr/>
          </p:nvSpPr>
          <p:spPr>
            <a:xfrm>
              <a:off x="7073393" y="4801262"/>
              <a:ext cx="293683" cy="29368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203200" dist="38100" dir="5400000" sx="105000" sy="105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68333" y="4046216"/>
              <a:ext cx="582432" cy="201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TLS Setup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85472" y="5105806"/>
              <a:ext cx="930718" cy="201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Secondary Check</a:t>
              </a:r>
              <a:endParaRPr 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44569" y="3842359"/>
              <a:ext cx="508632" cy="281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Web</a:t>
              </a:r>
              <a:br>
                <a:rPr lang="en-US" sz="1100" dirty="0" smtClean="0"/>
              </a:br>
              <a:r>
                <a:rPr lang="en-US" sz="1100" dirty="0" smtClean="0"/>
                <a:t>Certificate</a:t>
              </a:r>
              <a:endParaRPr lang="en-US" sz="11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892970" y="4168135"/>
              <a:ext cx="604028" cy="281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Agent Server</a:t>
              </a:r>
              <a:br>
                <a:rPr lang="en-US" sz="1100" dirty="0" smtClean="0"/>
              </a:br>
              <a:r>
                <a:rPr lang="en-US" sz="1100" dirty="0" smtClean="0"/>
                <a:t>Certificate</a:t>
              </a:r>
              <a:endParaRPr lang="en-US" sz="11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0784" y="4263552"/>
              <a:ext cx="566786" cy="339130"/>
            </a:xfrm>
            <a:prstGeom prst="rect">
              <a:avLst/>
            </a:prstGeom>
            <a:effectLst>
              <a:outerShdw blurRad="177800" dist="38100" dir="5400000" sx="106000" sy="106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Freeform 30"/>
            <p:cNvSpPr/>
            <p:nvPr/>
          </p:nvSpPr>
          <p:spPr>
            <a:xfrm>
              <a:off x="6044036" y="4087687"/>
              <a:ext cx="1096994" cy="344976"/>
            </a:xfrm>
            <a:custGeom>
              <a:avLst/>
              <a:gdLst>
                <a:gd name="connsiteX0" fmla="*/ 984069 w 984069"/>
                <a:gd name="connsiteY0" fmla="*/ 344976 h 344976"/>
                <a:gd name="connsiteX1" fmla="*/ 705394 w 984069"/>
                <a:gd name="connsiteY1" fmla="*/ 14050 h 344976"/>
                <a:gd name="connsiteX2" fmla="*/ 0 w 984069"/>
                <a:gd name="connsiteY2" fmla="*/ 92427 h 34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4069" h="344976">
                  <a:moveTo>
                    <a:pt x="984069" y="344976"/>
                  </a:moveTo>
                  <a:cubicBezTo>
                    <a:pt x="926737" y="200558"/>
                    <a:pt x="869405" y="56141"/>
                    <a:pt x="705394" y="14050"/>
                  </a:cubicBezTo>
                  <a:cubicBezTo>
                    <a:pt x="541383" y="-28041"/>
                    <a:pt x="270691" y="32193"/>
                    <a:pt x="0" y="92427"/>
                  </a:cubicBezTo>
                </a:path>
              </a:pathLst>
            </a:custGeom>
            <a:noFill/>
            <a:ln w="571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83864" y="3740340"/>
              <a:ext cx="1153333" cy="281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MeshCentral need the hash</a:t>
              </a:r>
              <a:br>
                <a:rPr lang="en-US" sz="1100" dirty="0" smtClean="0"/>
              </a:br>
              <a:r>
                <a:rPr lang="en-US" sz="1100" dirty="0" smtClean="0"/>
                <a:t>of the web certificate.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971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83575" y="462092"/>
            <a:ext cx="8697339" cy="5749707"/>
            <a:chOff x="2508726" y="1451136"/>
            <a:chExt cx="6328260" cy="4183537"/>
          </a:xfrm>
        </p:grpSpPr>
        <p:grpSp>
          <p:nvGrpSpPr>
            <p:cNvPr id="3" name="Group 2"/>
            <p:cNvGrpSpPr/>
            <p:nvPr/>
          </p:nvGrpSpPr>
          <p:grpSpPr>
            <a:xfrm>
              <a:off x="2838649" y="1800573"/>
              <a:ext cx="5804420" cy="3786441"/>
              <a:chOff x="2838649" y="1800573"/>
              <a:chExt cx="5804420" cy="4196356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2838649" y="1802373"/>
                <a:ext cx="0" cy="4194556"/>
              </a:xfrm>
              <a:prstGeom prst="line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8643069" y="1800573"/>
                <a:ext cx="0" cy="4194556"/>
              </a:xfrm>
              <a:prstGeom prst="line">
                <a:avLst/>
              </a:prstGeom>
              <a:ln w="63500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Rounded Rectangle 3"/>
            <p:cNvSpPr/>
            <p:nvPr/>
          </p:nvSpPr>
          <p:spPr>
            <a:xfrm>
              <a:off x="6042699" y="2213991"/>
              <a:ext cx="2491047" cy="31574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042699" y="1974747"/>
              <a:ext cx="2491047" cy="190350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/>
                <a:t>#1 Agent Authentication Request, Length = 98</a:t>
              </a:r>
              <a:endParaRPr lang="en-US" sz="105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114396" y="2283497"/>
              <a:ext cx="295275" cy="190500"/>
            </a:xfrm>
            <a:prstGeom prst="roundRect">
              <a:avLst/>
            </a:prstGeo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1</a:t>
              </a:r>
              <a:endParaRPr lang="en-US" sz="9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457296" y="2283497"/>
              <a:ext cx="976313" cy="190500"/>
            </a:xfrm>
            <a:prstGeom prst="roundRect">
              <a:avLst/>
            </a:prstGeo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Web Cert Hash</a:t>
              </a:r>
              <a:endParaRPr lang="en-US" sz="9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7476082" y="2283497"/>
              <a:ext cx="976313" cy="190500"/>
            </a:xfrm>
            <a:prstGeom prst="roundRect">
              <a:avLst/>
            </a:prstGeo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Agent Nonce</a:t>
              </a:r>
              <a:endParaRPr lang="en-US" sz="9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2210" y="2538144"/>
              <a:ext cx="339643" cy="134365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/>
                <a:t>2 (0 to 2)</a:t>
              </a:r>
              <a:endParaRPr lang="en-US" sz="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47639" y="2538144"/>
              <a:ext cx="395629" cy="201547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/>
                <a:t>48 (2 to 50)</a:t>
              </a:r>
            </a:p>
            <a:p>
              <a:pPr algn="ctr"/>
              <a:r>
                <a:rPr lang="en-US" sz="600" dirty="0" smtClean="0"/>
                <a:t>SHA386</a:t>
              </a:r>
              <a:endParaRPr lang="en-US" sz="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02860" y="2522294"/>
              <a:ext cx="522762" cy="201547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/>
                <a:t>48 (50 to 98)</a:t>
              </a:r>
            </a:p>
            <a:p>
              <a:pPr algn="ctr"/>
              <a:r>
                <a:rPr lang="en-US" sz="600" dirty="0" smtClean="0"/>
                <a:t>Random Number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 rot="10800000">
              <a:off x="5854969" y="2324828"/>
              <a:ext cx="151882" cy="107837"/>
            </a:xfrm>
            <a:prstGeom prst="rightArrow">
              <a:avLst/>
            </a:prstGeom>
            <a:ln>
              <a:noFill/>
            </a:ln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042699" y="2976259"/>
              <a:ext cx="2491047" cy="31574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42699" y="2737015"/>
              <a:ext cx="2491047" cy="190350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/>
                <a:t>#2 Agent Signature, Variable length</a:t>
              </a:r>
              <a:endParaRPr lang="en-US" sz="105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114396" y="3045765"/>
              <a:ext cx="295275" cy="190500"/>
            </a:xfrm>
            <a:prstGeom prst="roundRect">
              <a:avLst/>
            </a:prstGeo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2</a:t>
              </a:r>
              <a:endParaRPr lang="en-US" sz="9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776643" y="3045765"/>
              <a:ext cx="824172" cy="190500"/>
            </a:xfrm>
            <a:prstGeom prst="roundRect">
              <a:avLst/>
            </a:prstGeo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Agent Cert</a:t>
              </a:r>
              <a:endParaRPr lang="en-US" sz="9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92210" y="3300412"/>
              <a:ext cx="339643" cy="134365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/>
                <a:t>2 (0 to 2)</a:t>
              </a:r>
              <a:endParaRPr lang="en-US" sz="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19730" y="3297637"/>
              <a:ext cx="339643" cy="134365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/>
                <a:t>2</a:t>
              </a:r>
              <a:r>
                <a:rPr lang="en-US" sz="600" dirty="0" smtClean="0"/>
                <a:t> (2 to 4)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37846" y="3300412"/>
              <a:ext cx="501767" cy="201547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/>
                <a:t>48 (4 to Len + 4)</a:t>
              </a:r>
            </a:p>
            <a:p>
              <a:pPr algn="ctr"/>
              <a:r>
                <a:rPr lang="en-US" sz="600" dirty="0" smtClean="0"/>
                <a:t>X509 certificate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 rot="10800000">
              <a:off x="5854969" y="3087096"/>
              <a:ext cx="151882" cy="107837"/>
            </a:xfrm>
            <a:prstGeom prst="rightArrow">
              <a:avLst/>
            </a:prstGeom>
            <a:ln>
              <a:noFill/>
            </a:ln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6445519" y="3051915"/>
              <a:ext cx="295275" cy="190500"/>
            </a:xfrm>
            <a:prstGeom prst="roundRect">
              <a:avLst/>
            </a:prstGeo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/>
                <a:t>Len</a:t>
              </a:r>
              <a:endParaRPr lang="en-US" sz="700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636663" y="3045765"/>
              <a:ext cx="815732" cy="190500"/>
            </a:xfrm>
            <a:prstGeom prst="roundRect">
              <a:avLst/>
            </a:prstGeo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Agent Signature</a:t>
              </a:r>
              <a:endParaRPr lang="en-US" sz="9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761776" y="3294366"/>
              <a:ext cx="560086" cy="201547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/>
                <a:t>48 (Len + 4 to end)</a:t>
              </a:r>
            </a:p>
            <a:p>
              <a:pPr algn="ctr"/>
              <a:r>
                <a:rPr lang="en-US" sz="600" dirty="0" smtClean="0"/>
                <a:t>PKCS9 signature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042699" y="3714392"/>
              <a:ext cx="2491047" cy="31574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42699" y="3475148"/>
              <a:ext cx="2491047" cy="190350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/>
                <a:t>#3 Agent Information, Length = 72 or more</a:t>
              </a:r>
              <a:endParaRPr lang="en-US" sz="1050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6114396" y="3783898"/>
              <a:ext cx="295275" cy="190500"/>
            </a:xfrm>
            <a:prstGeom prst="roundRect">
              <a:avLst/>
            </a:prstGeo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3</a:t>
              </a:r>
              <a:endParaRPr lang="en-US" sz="9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92210" y="4038545"/>
              <a:ext cx="339643" cy="134365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/>
                <a:t>2 (0 to 2)</a:t>
              </a:r>
              <a:endParaRPr lang="en-US" sz="6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03498" y="4030133"/>
              <a:ext cx="395629" cy="134365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/>
                <a:t>16 (2 to 18)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50831" y="4019762"/>
              <a:ext cx="423622" cy="201547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/>
                <a:t>48 (18 to 66)</a:t>
              </a:r>
            </a:p>
            <a:p>
              <a:pPr algn="ctr"/>
              <a:r>
                <a:rPr lang="en-US" sz="600" dirty="0" smtClean="0"/>
                <a:t>SHA386</a:t>
              </a:r>
            </a:p>
          </p:txBody>
        </p:sp>
        <p:sp>
          <p:nvSpPr>
            <p:cNvPr id="30" name="Right Arrow 29"/>
            <p:cNvSpPr/>
            <p:nvPr/>
          </p:nvSpPr>
          <p:spPr>
            <a:xfrm rot="10800000">
              <a:off x="5854969" y="3825229"/>
              <a:ext cx="151882" cy="107837"/>
            </a:xfrm>
            <a:prstGeom prst="rightArrow">
              <a:avLst/>
            </a:prstGeom>
            <a:ln>
              <a:noFill/>
            </a:ln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445519" y="3785285"/>
              <a:ext cx="711690" cy="190500"/>
            </a:xfrm>
            <a:prstGeom prst="roundRect">
              <a:avLst/>
            </a:prstGeo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/>
                <a:t>InfoVersion + AgID + AgVer + Platform</a:t>
              </a:r>
              <a:endParaRPr lang="en-US" sz="7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732630" y="4030258"/>
              <a:ext cx="395629" cy="134365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/>
                <a:t>4 (66 to 70)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7188729" y="3783897"/>
              <a:ext cx="547826" cy="190500"/>
            </a:xfrm>
            <a:prstGeom prst="roundRect">
              <a:avLst/>
            </a:prstGeo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MeshID</a:t>
              </a:r>
              <a:endParaRPr lang="en-US" sz="900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7771166" y="3783897"/>
              <a:ext cx="318556" cy="190500"/>
            </a:xfrm>
            <a:prstGeom prst="roundRect">
              <a:avLst/>
            </a:prstGeo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 smtClean="0"/>
                <a:t>Caps</a:t>
              </a:r>
              <a:endParaRPr lang="en-US" sz="500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8130795" y="3783897"/>
              <a:ext cx="318556" cy="190500"/>
            </a:xfrm>
            <a:prstGeom prst="roundRect">
              <a:avLst/>
            </a:prstGeo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r>
                <a:rPr lang="en-US" sz="500" dirty="0" smtClean="0"/>
                <a:t>LEN + Name</a:t>
              </a:r>
              <a:endParaRPr lang="en-US" sz="5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54473" y="4030133"/>
              <a:ext cx="479607" cy="134365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/>
                <a:t>Len (2) + Name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42699" y="4215769"/>
              <a:ext cx="2491047" cy="190350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/>
                <a:t>#4 Server Pre-Authenticated</a:t>
              </a:r>
              <a:endParaRPr lang="en-US" sz="1050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7036019" y="4432312"/>
              <a:ext cx="453215" cy="31574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7107716" y="4501818"/>
              <a:ext cx="295275" cy="190500"/>
            </a:xfrm>
            <a:prstGeom prst="roundRect">
              <a:avLst/>
            </a:prstGeo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4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085532" y="4756465"/>
              <a:ext cx="339643" cy="134365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/>
                <a:t>2 (0 to 2)</a:t>
              </a:r>
              <a:endParaRPr lang="en-US" sz="600" dirty="0"/>
            </a:p>
          </p:txBody>
        </p:sp>
        <p:sp>
          <p:nvSpPr>
            <p:cNvPr id="41" name="Right Arrow 40"/>
            <p:cNvSpPr/>
            <p:nvPr/>
          </p:nvSpPr>
          <p:spPr>
            <a:xfrm rot="10800000">
              <a:off x="6848289" y="4543149"/>
              <a:ext cx="151882" cy="107837"/>
            </a:xfrm>
            <a:prstGeom prst="rightArrow">
              <a:avLst/>
            </a:prstGeom>
            <a:ln>
              <a:noFill/>
            </a:ln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6037069" y="4866047"/>
              <a:ext cx="2491047" cy="768626"/>
              <a:chOff x="6594418" y="4805102"/>
              <a:chExt cx="2491047" cy="768626"/>
            </a:xfr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Rounded Rectangle 69"/>
              <p:cNvSpPr/>
              <p:nvPr/>
            </p:nvSpPr>
            <p:spPr>
              <a:xfrm>
                <a:off x="7069327" y="5048028"/>
                <a:ext cx="1452165" cy="315741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594418" y="4805102"/>
                <a:ext cx="2491047" cy="190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smtClean="0"/>
                  <a:t>#5 Expected ServerID, Length = 34 or 50</a:t>
                </a:r>
                <a:endParaRPr lang="en-US" sz="1050" dirty="0"/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7141024" y="5117534"/>
                <a:ext cx="295275" cy="1905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1</a:t>
                </a:r>
                <a:endParaRPr lang="en-US" sz="900" dirty="0"/>
              </a:p>
            </p:txBody>
          </p:sp>
          <p:sp>
            <p:nvSpPr>
              <p:cNvPr id="73" name="Rounded Rectangle 72"/>
              <p:cNvSpPr/>
              <p:nvPr/>
            </p:nvSpPr>
            <p:spPr>
              <a:xfrm>
                <a:off x="7483924" y="5117534"/>
                <a:ext cx="976313" cy="1905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ServerID</a:t>
                </a:r>
                <a:endParaRPr lang="en-US" sz="900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7118841" y="5372181"/>
                <a:ext cx="339643" cy="134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" dirty="0" smtClean="0"/>
                  <a:t>2 (0 to 2)</a:t>
                </a:r>
                <a:endParaRPr lang="en-US" sz="600" dirty="0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7690288" y="5372181"/>
                <a:ext cx="563585" cy="20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" dirty="0" smtClean="0"/>
                  <a:t>32 or 49</a:t>
                </a:r>
              </a:p>
              <a:p>
                <a:pPr algn="ctr"/>
                <a:r>
                  <a:rPr lang="en-US" sz="600" dirty="0" smtClean="0"/>
                  <a:t>SHA256 or SHA386</a:t>
                </a:r>
                <a:endParaRPr lang="en-US" sz="600" dirty="0"/>
              </a:p>
            </p:txBody>
          </p:sp>
          <p:sp>
            <p:nvSpPr>
              <p:cNvPr id="76" name="Right Arrow 75"/>
              <p:cNvSpPr/>
              <p:nvPr/>
            </p:nvSpPr>
            <p:spPr>
              <a:xfrm rot="10800000">
                <a:off x="6881597" y="5158865"/>
                <a:ext cx="151882" cy="107837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43" name="Rounded Rectangle 42"/>
            <p:cNvSpPr/>
            <p:nvPr/>
          </p:nvSpPr>
          <p:spPr>
            <a:xfrm>
              <a:off x="2945861" y="2228569"/>
              <a:ext cx="2491047" cy="31574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945861" y="1989325"/>
              <a:ext cx="2491047" cy="190350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/>
                <a:t>#1 Server Authentication Request, Length = 98</a:t>
              </a:r>
              <a:endParaRPr lang="en-US" sz="105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3017558" y="2298075"/>
              <a:ext cx="295275" cy="190500"/>
            </a:xfrm>
            <a:prstGeom prst="roundRect">
              <a:avLst/>
            </a:prstGeo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1</a:t>
              </a:r>
              <a:endParaRPr lang="en-US" sz="900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360458" y="2298075"/>
              <a:ext cx="976313" cy="190500"/>
            </a:xfrm>
            <a:prstGeom prst="roundRect">
              <a:avLst/>
            </a:prstGeo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Web Cert Hash</a:t>
              </a:r>
              <a:endParaRPr lang="en-US" sz="900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379244" y="2298075"/>
              <a:ext cx="976313" cy="190500"/>
            </a:xfrm>
            <a:prstGeom prst="roundRect">
              <a:avLst/>
            </a:prstGeo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Server Nonce</a:t>
              </a:r>
              <a:endParaRPr lang="en-US" sz="9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995374" y="2552722"/>
              <a:ext cx="339643" cy="134365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/>
                <a:t>2 (0 to 2)</a:t>
              </a:r>
              <a:endParaRPr lang="en-US" sz="6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650802" y="2552722"/>
              <a:ext cx="395629" cy="201547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/>
                <a:t>48 (2 to 50)</a:t>
              </a:r>
            </a:p>
            <a:p>
              <a:pPr algn="ctr"/>
              <a:r>
                <a:rPr lang="en-US" sz="600" dirty="0" smtClean="0"/>
                <a:t>SHA386</a:t>
              </a:r>
              <a:endParaRPr lang="en-US" sz="6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606021" y="2536872"/>
              <a:ext cx="522762" cy="201547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/>
                <a:t>48 (50 to 98)</a:t>
              </a:r>
            </a:p>
            <a:p>
              <a:pPr algn="ctr"/>
              <a:r>
                <a:rPr lang="en-US" sz="600" dirty="0" smtClean="0"/>
                <a:t>Random Number</a:t>
              </a:r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5480259" y="2324828"/>
              <a:ext cx="151882" cy="107837"/>
            </a:xfrm>
            <a:prstGeom prst="rightArrow">
              <a:avLst/>
            </a:prstGeom>
            <a:ln>
              <a:noFill/>
            </a:ln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2944094" y="2983952"/>
              <a:ext cx="2491047" cy="31574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944094" y="2744708"/>
              <a:ext cx="2491047" cy="190350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/>
                <a:t>#2 Server Signature, Variable length</a:t>
              </a:r>
              <a:endParaRPr lang="en-US" sz="1050" dirty="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3015791" y="3053458"/>
              <a:ext cx="295275" cy="190500"/>
            </a:xfrm>
            <a:prstGeom prst="roundRect">
              <a:avLst/>
            </a:prstGeo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2</a:t>
              </a:r>
              <a:endParaRPr lang="en-US" sz="900" dirty="0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678038" y="3053458"/>
              <a:ext cx="824172" cy="190500"/>
            </a:xfrm>
            <a:prstGeom prst="roundRect">
              <a:avLst/>
            </a:prstGeo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Server AG Cert</a:t>
              </a:r>
              <a:endParaRPr lang="en-US" sz="9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993607" y="3308105"/>
              <a:ext cx="339643" cy="134365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/>
                <a:t>2 (0 to 2)</a:t>
              </a:r>
              <a:endParaRPr lang="en-US" sz="6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321125" y="3305330"/>
              <a:ext cx="339643" cy="134365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/>
                <a:t>2</a:t>
              </a:r>
              <a:r>
                <a:rPr lang="en-US" sz="600" dirty="0" smtClean="0"/>
                <a:t> (2 to 4)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39239" y="3308105"/>
              <a:ext cx="501767" cy="201547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/>
                <a:t>48 (4 to Len + 4)</a:t>
              </a:r>
            </a:p>
            <a:p>
              <a:pPr algn="ctr"/>
              <a:r>
                <a:rPr lang="en-US" sz="600" dirty="0" smtClean="0"/>
                <a:t>X509 certificate</a:t>
              </a:r>
            </a:p>
          </p:txBody>
        </p:sp>
        <p:sp>
          <p:nvSpPr>
            <p:cNvPr id="59" name="Right Arrow 58"/>
            <p:cNvSpPr/>
            <p:nvPr/>
          </p:nvSpPr>
          <p:spPr>
            <a:xfrm>
              <a:off x="5475053" y="3095920"/>
              <a:ext cx="151882" cy="107837"/>
            </a:xfrm>
            <a:prstGeom prst="rightArrow">
              <a:avLst/>
            </a:prstGeom>
            <a:ln>
              <a:noFill/>
            </a:ln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3346914" y="3059608"/>
              <a:ext cx="295275" cy="190500"/>
            </a:xfrm>
            <a:prstGeom prst="roundRect">
              <a:avLst/>
            </a:prstGeo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/>
                <a:t>Len</a:t>
              </a:r>
              <a:endParaRPr lang="en-US" sz="700" dirty="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538058" y="3053458"/>
              <a:ext cx="815732" cy="190500"/>
            </a:xfrm>
            <a:prstGeom prst="roundRect">
              <a:avLst/>
            </a:prstGeo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Server Signature</a:t>
              </a:r>
              <a:endParaRPr lang="en-US" sz="9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663171" y="3302059"/>
              <a:ext cx="560086" cy="201547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/>
                <a:t>48 (Len + 4 to end)</a:t>
              </a:r>
            </a:p>
            <a:p>
              <a:pPr algn="ctr"/>
              <a:r>
                <a:rPr lang="en-US" sz="600" dirty="0" smtClean="0"/>
                <a:t>PKCS9 signature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940061" y="3523830"/>
              <a:ext cx="2491047" cy="190350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/>
                <a:t>#4 Agent Authenticated</a:t>
              </a:r>
              <a:endParaRPr lang="en-US" sz="1050" dirty="0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3933381" y="3740373"/>
              <a:ext cx="453215" cy="31574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4005078" y="3809879"/>
              <a:ext cx="295275" cy="190500"/>
            </a:xfrm>
            <a:prstGeom prst="roundRect">
              <a:avLst/>
            </a:prstGeo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4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982894" y="4064526"/>
              <a:ext cx="339643" cy="134365"/>
            </a:xfrm>
            <a:prstGeom prst="rect">
              <a:avLst/>
            </a:prstGeom>
            <a:noFill/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/>
                <a:t>2 (0 to 2)</a:t>
              </a:r>
              <a:endParaRPr lang="en-US" sz="600" dirty="0"/>
            </a:p>
          </p:txBody>
        </p:sp>
        <p:sp>
          <p:nvSpPr>
            <p:cNvPr id="67" name="Right Arrow 66"/>
            <p:cNvSpPr/>
            <p:nvPr/>
          </p:nvSpPr>
          <p:spPr>
            <a:xfrm>
              <a:off x="4445116" y="3845570"/>
              <a:ext cx="151882" cy="107837"/>
            </a:xfrm>
            <a:prstGeom prst="rightArrow">
              <a:avLst/>
            </a:prstGeom>
            <a:ln>
              <a:noFill/>
            </a:ln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68" name="Picture 67" descr="servercloud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08726" y="1451136"/>
              <a:ext cx="743144" cy="798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280" y="1697988"/>
              <a:ext cx="532706" cy="318738"/>
            </a:xfrm>
            <a:prstGeom prst="rect">
              <a:avLst/>
            </a:prstGeom>
            <a:effectLst>
              <a:outerShdw blurRad="101600" dist="38100" dir="5400000" sx="97000" sy="97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6649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501" y="452999"/>
            <a:ext cx="1820703" cy="1716343"/>
          </a:xfrm>
          <a:prstGeom prst="rect">
            <a:avLst/>
          </a:prstGeom>
          <a:effectLst>
            <a:outerShdw blurRad="165100" dist="38100" dir="5400000" sx="105000" sy="105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587" y="469297"/>
            <a:ext cx="1803414" cy="1700045"/>
          </a:xfrm>
          <a:prstGeom prst="rect">
            <a:avLst/>
          </a:prstGeom>
          <a:effectLst>
            <a:outerShdw blurRad="165100" dist="38100" dir="5400000" sx="105000" sy="105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4" name="Straight Arrow Connector 3"/>
          <p:cNvCxnSpPr>
            <a:stCxn id="2" idx="2"/>
          </p:cNvCxnSpPr>
          <p:nvPr/>
        </p:nvCxnSpPr>
        <p:spPr bwMode="auto">
          <a:xfrm flipH="1">
            <a:off x="4075852" y="2169342"/>
            <a:ext cx="1" cy="30058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/>
          <p:cNvCxnSpPr/>
          <p:nvPr/>
        </p:nvCxnSpPr>
        <p:spPr bwMode="auto">
          <a:xfrm flipH="1">
            <a:off x="7337293" y="2169342"/>
            <a:ext cx="1" cy="30058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6" name="Freeform 5"/>
          <p:cNvSpPr/>
          <p:nvPr/>
        </p:nvSpPr>
        <p:spPr>
          <a:xfrm>
            <a:off x="3267075" y="1895475"/>
            <a:ext cx="3789219" cy="3762375"/>
          </a:xfrm>
          <a:custGeom>
            <a:avLst/>
            <a:gdLst>
              <a:gd name="connsiteX0" fmla="*/ 3771900 w 3789219"/>
              <a:gd name="connsiteY0" fmla="*/ 0 h 3762375"/>
              <a:gd name="connsiteX1" fmla="*/ 3409950 w 3789219"/>
              <a:gd name="connsiteY1" fmla="*/ 695325 h 3762375"/>
              <a:gd name="connsiteX2" fmla="*/ 1209675 w 3789219"/>
              <a:gd name="connsiteY2" fmla="*/ 1076325 h 3762375"/>
              <a:gd name="connsiteX3" fmla="*/ 0 w 3789219"/>
              <a:gd name="connsiteY3" fmla="*/ 3762375 h 37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9219" h="3762375">
                <a:moveTo>
                  <a:pt x="3771900" y="0"/>
                </a:moveTo>
                <a:cubicBezTo>
                  <a:pt x="3804443" y="257969"/>
                  <a:pt x="3836987" y="515938"/>
                  <a:pt x="3409950" y="695325"/>
                </a:cubicBezTo>
                <a:cubicBezTo>
                  <a:pt x="2982913" y="874712"/>
                  <a:pt x="1778000" y="565150"/>
                  <a:pt x="1209675" y="1076325"/>
                </a:cubicBezTo>
                <a:cubicBezTo>
                  <a:pt x="641350" y="1587500"/>
                  <a:pt x="320675" y="2674937"/>
                  <a:pt x="0" y="3762375"/>
                </a:cubicBezTo>
              </a:path>
            </a:pathLst>
          </a:custGeom>
          <a:noFill/>
          <a:ln w="25400">
            <a:solidFill>
              <a:schemeClr val="accent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659859" y="2011034"/>
            <a:ext cx="3579141" cy="3856366"/>
          </a:xfrm>
          <a:custGeom>
            <a:avLst/>
            <a:gdLst>
              <a:gd name="connsiteX0" fmla="*/ 83466 w 3579141"/>
              <a:gd name="connsiteY0" fmla="*/ 0 h 4038600"/>
              <a:gd name="connsiteX1" fmla="*/ 369216 w 3579141"/>
              <a:gd name="connsiteY1" fmla="*/ 1257300 h 4038600"/>
              <a:gd name="connsiteX2" fmla="*/ 3007641 w 3579141"/>
              <a:gd name="connsiteY2" fmla="*/ 1790700 h 4038600"/>
              <a:gd name="connsiteX3" fmla="*/ 3579141 w 3579141"/>
              <a:gd name="connsiteY3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9141" h="4038600">
                <a:moveTo>
                  <a:pt x="83466" y="0"/>
                </a:moveTo>
                <a:cubicBezTo>
                  <a:pt x="-17341" y="479425"/>
                  <a:pt x="-118147" y="958850"/>
                  <a:pt x="369216" y="1257300"/>
                </a:cubicBezTo>
                <a:cubicBezTo>
                  <a:pt x="856579" y="1555750"/>
                  <a:pt x="2472654" y="1327150"/>
                  <a:pt x="3007641" y="1790700"/>
                </a:cubicBezTo>
                <a:cubicBezTo>
                  <a:pt x="3542628" y="2254250"/>
                  <a:pt x="3560884" y="3146425"/>
                  <a:pt x="3579141" y="4038600"/>
                </a:cubicBezTo>
              </a:path>
            </a:pathLst>
          </a:custGeom>
          <a:noFill/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serverclou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0143" y="2117795"/>
            <a:ext cx="2340552" cy="2513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serverclou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67018" y="2117795"/>
            <a:ext cx="2340552" cy="2513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36"/>
          <p:cNvGrpSpPr>
            <a:grpSpLocks/>
          </p:cNvGrpSpPr>
          <p:nvPr/>
        </p:nvGrpSpPr>
        <p:grpSpPr bwMode="auto">
          <a:xfrm>
            <a:off x="3649135" y="6016637"/>
            <a:ext cx="909620" cy="538873"/>
            <a:chOff x="1678990" y="3685591"/>
            <a:chExt cx="1573212" cy="933105"/>
          </a:xfrm>
        </p:grpSpPr>
        <p:pic>
          <p:nvPicPr>
            <p:cNvPr id="11" name="Picture 51" descr="Shadow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990" y="4206076"/>
              <a:ext cx="1573212" cy="412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" descr="servers desktop des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073" y="3685591"/>
              <a:ext cx="777875" cy="77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4652041" y="5916279"/>
            <a:ext cx="846392" cy="603538"/>
            <a:chOff x="3263153" y="4283610"/>
            <a:chExt cx="1930400" cy="1382084"/>
          </a:xfrm>
        </p:grpSpPr>
        <p:pic>
          <p:nvPicPr>
            <p:cNvPr id="14" name="Picture 51" descr="Shadow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153" y="5157853"/>
              <a:ext cx="1930400" cy="507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8" descr="Laptop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1870" y="4283610"/>
              <a:ext cx="1081726" cy="99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2724665" y="5866901"/>
            <a:ext cx="909620" cy="540311"/>
            <a:chOff x="7090759" y="4497805"/>
            <a:chExt cx="909620" cy="540311"/>
          </a:xfrm>
        </p:grpSpPr>
        <p:grpSp>
          <p:nvGrpSpPr>
            <p:cNvPr id="17" name="Group 39"/>
            <p:cNvGrpSpPr>
              <a:grpSpLocks/>
            </p:cNvGrpSpPr>
            <p:nvPr/>
          </p:nvGrpSpPr>
          <p:grpSpPr bwMode="auto">
            <a:xfrm>
              <a:off x="7090759" y="4497805"/>
              <a:ext cx="909620" cy="540311"/>
              <a:chOff x="1678990" y="3685591"/>
              <a:chExt cx="1573212" cy="933105"/>
            </a:xfrm>
          </p:grpSpPr>
          <p:pic>
            <p:nvPicPr>
              <p:cNvPr id="19" name="Picture 51" descr="Shadow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8990" y="4206076"/>
                <a:ext cx="1573212" cy="412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3" descr="servers desktop desk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8073" y="3685591"/>
                <a:ext cx="777875" cy="777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487" y="4660027"/>
              <a:ext cx="228600" cy="304801"/>
            </a:xfrm>
            <a:prstGeom prst="rect">
              <a:avLst/>
            </a:prstGeom>
            <a:effectLst>
              <a:outerShdw blurRad="152400" dist="38100" dir="5400000" sx="109000" sy="109000" algn="t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21" name="Straight Arrow Connector 20"/>
          <p:cNvCxnSpPr/>
          <p:nvPr/>
        </p:nvCxnSpPr>
        <p:spPr bwMode="auto">
          <a:xfrm flipV="1">
            <a:off x="3361346" y="4808743"/>
            <a:ext cx="327007" cy="89729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H="1" flipV="1">
            <a:off x="4099933" y="4882129"/>
            <a:ext cx="8572" cy="100858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H="1" flipV="1">
            <a:off x="4496717" y="4808743"/>
            <a:ext cx="330991" cy="101030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grpSp>
        <p:nvGrpSpPr>
          <p:cNvPr id="24" name="Group 36"/>
          <p:cNvGrpSpPr>
            <a:grpSpLocks/>
          </p:cNvGrpSpPr>
          <p:nvPr/>
        </p:nvGrpSpPr>
        <p:grpSpPr bwMode="auto">
          <a:xfrm>
            <a:off x="6881457" y="6016637"/>
            <a:ext cx="909620" cy="538873"/>
            <a:chOff x="1678990" y="3685591"/>
            <a:chExt cx="1573212" cy="933105"/>
          </a:xfrm>
        </p:grpSpPr>
        <p:pic>
          <p:nvPicPr>
            <p:cNvPr id="25" name="Picture 51" descr="Shadow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990" y="4206076"/>
              <a:ext cx="1573212" cy="412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" descr="servers desktop des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073" y="3685591"/>
              <a:ext cx="777875" cy="77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7884363" y="5916279"/>
            <a:ext cx="846392" cy="603538"/>
            <a:chOff x="3263153" y="4283610"/>
            <a:chExt cx="1930400" cy="1382084"/>
          </a:xfrm>
        </p:grpSpPr>
        <p:pic>
          <p:nvPicPr>
            <p:cNvPr id="28" name="Picture 51" descr="Shadow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153" y="5157853"/>
              <a:ext cx="1930400" cy="507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48" descr="Laptop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1870" y="4283610"/>
              <a:ext cx="1081726" cy="99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Group 39"/>
          <p:cNvGrpSpPr>
            <a:grpSpLocks/>
          </p:cNvGrpSpPr>
          <p:nvPr/>
        </p:nvGrpSpPr>
        <p:grpSpPr bwMode="auto">
          <a:xfrm>
            <a:off x="5956987" y="5866901"/>
            <a:ext cx="909620" cy="540311"/>
            <a:chOff x="1678990" y="3685591"/>
            <a:chExt cx="1573212" cy="933105"/>
          </a:xfrm>
        </p:grpSpPr>
        <p:pic>
          <p:nvPicPr>
            <p:cNvPr id="31" name="Picture 51" descr="Shadow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990" y="4206076"/>
              <a:ext cx="1573212" cy="412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" descr="servers desktop des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073" y="3685591"/>
              <a:ext cx="777875" cy="77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3" name="Straight Arrow Connector 32"/>
          <p:cNvCxnSpPr/>
          <p:nvPr/>
        </p:nvCxnSpPr>
        <p:spPr bwMode="auto">
          <a:xfrm flipV="1">
            <a:off x="6593668" y="4808743"/>
            <a:ext cx="327007" cy="89729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H="1" flipV="1">
            <a:off x="7332255" y="4882129"/>
            <a:ext cx="8572" cy="100858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H="1" flipV="1">
            <a:off x="7729039" y="4808743"/>
            <a:ext cx="330991" cy="101030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/>
          <p:cNvCxnSpPr/>
          <p:nvPr/>
        </p:nvCxnSpPr>
        <p:spPr>
          <a:xfrm>
            <a:off x="4975556" y="3248025"/>
            <a:ext cx="1450506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5677" y="1738605"/>
            <a:ext cx="2137270" cy="1183483"/>
          </a:xfrm>
          <a:prstGeom prst="rect">
            <a:avLst/>
          </a:prstGeom>
          <a:effectLst>
            <a:outerShdw blurRad="165100" dist="38100" dir="5400000" sx="105000" sy="105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Arrow Connector 37"/>
          <p:cNvCxnSpPr/>
          <p:nvPr/>
        </p:nvCxnSpPr>
        <p:spPr bwMode="auto">
          <a:xfrm flipH="1">
            <a:off x="7975823" y="2635213"/>
            <a:ext cx="399211" cy="28687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5222225" y="282233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Server Peering</a:t>
            </a:r>
          </a:p>
          <a:p>
            <a:pPr algn="ctr"/>
            <a:r>
              <a:rPr lang="en-US" sz="900" dirty="0" smtClean="0"/>
              <a:t>TLS / Web Socket</a:t>
            </a:r>
            <a:endParaRPr lang="en-US" sz="900" dirty="0"/>
          </a:p>
        </p:txBody>
      </p:sp>
      <p:sp>
        <p:nvSpPr>
          <p:cNvPr id="40" name="TextBox 39"/>
          <p:cNvSpPr txBox="1"/>
          <p:nvPr/>
        </p:nvSpPr>
        <p:spPr>
          <a:xfrm>
            <a:off x="6435587" y="242482"/>
            <a:ext cx="18034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Intel® AMT Hardware KVM</a:t>
            </a:r>
            <a:endParaRPr lang="en-US" sz="900" dirty="0"/>
          </a:p>
        </p:txBody>
      </p:sp>
      <p:sp>
        <p:nvSpPr>
          <p:cNvPr id="41" name="TextBox 40"/>
          <p:cNvSpPr txBox="1"/>
          <p:nvPr/>
        </p:nvSpPr>
        <p:spPr>
          <a:xfrm>
            <a:off x="3165500" y="229253"/>
            <a:ext cx="18207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Mesh Agent</a:t>
            </a:r>
            <a:r>
              <a:rPr lang="en-US" sz="900" baseline="30000" dirty="0" smtClean="0"/>
              <a:t>2</a:t>
            </a:r>
            <a:r>
              <a:rPr lang="en-US" sz="900" dirty="0" smtClean="0"/>
              <a:t> Soft-KVM</a:t>
            </a:r>
            <a:endParaRPr lang="en-US" sz="9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361" y="6088849"/>
            <a:ext cx="228600" cy="304801"/>
          </a:xfrm>
          <a:prstGeom prst="rect">
            <a:avLst/>
          </a:prstGeom>
          <a:effectLst>
            <a:outerShdw blurRad="152400" dist="38100" dir="5400000" sx="109000" sy="109000" algn="t" rotWithShape="0">
              <a:prstClr val="black">
                <a:alpha val="40000"/>
              </a:prstClr>
            </a:outerShdw>
          </a:effectLst>
        </p:spPr>
      </p:pic>
      <p:sp>
        <p:nvSpPr>
          <p:cNvPr id="43" name="TextBox 42"/>
          <p:cNvSpPr txBox="1"/>
          <p:nvPr/>
        </p:nvSpPr>
        <p:spPr>
          <a:xfrm>
            <a:off x="8064816" y="546066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Intel® AMT</a:t>
            </a:r>
            <a:br>
              <a:rPr lang="en-US" sz="900" dirty="0" smtClean="0"/>
            </a:br>
            <a:r>
              <a:rPr lang="en-US" sz="900" dirty="0" smtClean="0"/>
              <a:t>CIRA</a:t>
            </a:r>
            <a:endParaRPr 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2595157" y="539265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Intel® AMT</a:t>
            </a:r>
            <a:br>
              <a:rPr lang="en-US" sz="900" dirty="0" smtClean="0"/>
            </a:br>
            <a:r>
              <a:rPr lang="en-US" sz="900" dirty="0" smtClean="0"/>
              <a:t>CIRA</a:t>
            </a:r>
            <a:endParaRPr lang="en-US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4212471" y="5575638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Mesh</a:t>
            </a:r>
            <a:br>
              <a:rPr lang="en-US" sz="900" dirty="0" smtClean="0"/>
            </a:br>
            <a:r>
              <a:rPr lang="en-US" sz="900" dirty="0" smtClean="0"/>
              <a:t>Agent</a:t>
            </a:r>
            <a:endParaRPr lang="en-US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6727423" y="5550398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Mesh</a:t>
            </a:r>
            <a:br>
              <a:rPr lang="en-US" sz="900" dirty="0" smtClean="0"/>
            </a:br>
            <a:r>
              <a:rPr lang="en-US" sz="900" dirty="0" smtClean="0"/>
              <a:t>Agent</a:t>
            </a:r>
            <a:endParaRPr lang="en-US" sz="9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3001283" y="4231368"/>
            <a:ext cx="2238272" cy="534903"/>
            <a:chOff x="5495766" y="2119372"/>
            <a:chExt cx="2238272" cy="534903"/>
          </a:xfrm>
        </p:grpSpPr>
        <p:sp>
          <p:nvSpPr>
            <p:cNvPr id="48" name="TextBox 47"/>
            <p:cNvSpPr txBox="1"/>
            <p:nvPr/>
          </p:nvSpPr>
          <p:spPr>
            <a:xfrm>
              <a:off x="5495766" y="2131055"/>
              <a:ext cx="20874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/>
                <a:t>MeshCentral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 rot="832650">
              <a:off x="7432352" y="21193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2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218158" y="4231368"/>
            <a:ext cx="2238272" cy="534903"/>
            <a:chOff x="5495766" y="2119372"/>
            <a:chExt cx="2238272" cy="534903"/>
          </a:xfrm>
        </p:grpSpPr>
        <p:sp>
          <p:nvSpPr>
            <p:cNvPr id="51" name="TextBox 50"/>
            <p:cNvSpPr txBox="1"/>
            <p:nvPr/>
          </p:nvSpPr>
          <p:spPr>
            <a:xfrm rot="832650">
              <a:off x="7432352" y="21193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2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495766" y="2131055"/>
              <a:ext cx="20874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/>
                <a:t>MeshCentral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707532" y="3006998"/>
            <a:ext cx="17354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Users connected </a:t>
            </a:r>
            <a:r>
              <a:rPr lang="en-US" sz="900" dirty="0"/>
              <a:t>on either server </a:t>
            </a:r>
            <a:r>
              <a:rPr lang="en-US" sz="900" dirty="0" smtClean="0"/>
              <a:t>see a real-time combined view of both servers.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395471" y="469297"/>
            <a:ext cx="17354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Perform software and hardware remote desktop sessions to computers on both servers.</a:t>
            </a: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8036227" y="990732"/>
            <a:ext cx="732628" cy="381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305587" y="3812353"/>
            <a:ext cx="212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All connections except for Intel® AMT CIRA are secure web socket on port 443.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7791078" y="3501941"/>
            <a:ext cx="625757" cy="427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22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7740" y="1888806"/>
            <a:ext cx="1284953" cy="1380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8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2589" y="1888805"/>
            <a:ext cx="1284953" cy="1380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3719876" y="2486376"/>
            <a:ext cx="936971" cy="1202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3719876" y="4613687"/>
            <a:ext cx="909620" cy="538873"/>
            <a:chOff x="1678990" y="3685591"/>
            <a:chExt cx="1573212" cy="933105"/>
          </a:xfrm>
        </p:grpSpPr>
        <p:pic>
          <p:nvPicPr>
            <p:cNvPr id="6" name="Picture 51" descr="Shadow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990" y="4206076"/>
              <a:ext cx="1573212" cy="412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 descr="servers desktop desk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073" y="3685591"/>
              <a:ext cx="777875" cy="77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4722782" y="4513329"/>
            <a:ext cx="846392" cy="603538"/>
            <a:chOff x="3263153" y="4283610"/>
            <a:chExt cx="1930400" cy="1382084"/>
          </a:xfrm>
        </p:grpSpPr>
        <p:pic>
          <p:nvPicPr>
            <p:cNvPr id="9" name="Picture 51" descr="Shadow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153" y="5157853"/>
              <a:ext cx="1930400" cy="507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8" descr="Laptop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1870" y="4283610"/>
              <a:ext cx="1081726" cy="99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2795406" y="4463951"/>
            <a:ext cx="909620" cy="540311"/>
            <a:chOff x="7090759" y="4497805"/>
            <a:chExt cx="909620" cy="540311"/>
          </a:xfrm>
        </p:grpSpPr>
        <p:grpSp>
          <p:nvGrpSpPr>
            <p:cNvPr id="12" name="Group 39"/>
            <p:cNvGrpSpPr>
              <a:grpSpLocks/>
            </p:cNvGrpSpPr>
            <p:nvPr/>
          </p:nvGrpSpPr>
          <p:grpSpPr bwMode="auto">
            <a:xfrm>
              <a:off x="7090759" y="4497805"/>
              <a:ext cx="909620" cy="540311"/>
              <a:chOff x="1678990" y="3685591"/>
              <a:chExt cx="1573212" cy="933105"/>
            </a:xfrm>
          </p:grpSpPr>
          <p:pic>
            <p:nvPicPr>
              <p:cNvPr id="14" name="Picture 51" descr="Shadow.pn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8990" y="4206076"/>
                <a:ext cx="1573212" cy="412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3" descr="servers desktop desk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8073" y="3685591"/>
                <a:ext cx="777875" cy="777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487" y="4660027"/>
              <a:ext cx="228600" cy="304801"/>
            </a:xfrm>
            <a:prstGeom prst="rect">
              <a:avLst/>
            </a:prstGeom>
            <a:effectLst>
              <a:outerShdw blurRad="152400" dist="38100" dir="5400000" sx="109000" sy="109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6" name="Freeform 15"/>
          <p:cNvSpPr/>
          <p:nvPr/>
        </p:nvSpPr>
        <p:spPr>
          <a:xfrm>
            <a:off x="4458338" y="3028561"/>
            <a:ext cx="438484" cy="1371600"/>
          </a:xfrm>
          <a:custGeom>
            <a:avLst/>
            <a:gdLst>
              <a:gd name="connsiteX0" fmla="*/ 381334 w 438484"/>
              <a:gd name="connsiteY0" fmla="*/ 1371600 h 1371600"/>
              <a:gd name="connsiteX1" fmla="*/ 334 w 438484"/>
              <a:gd name="connsiteY1" fmla="*/ 790575 h 1371600"/>
              <a:gd name="connsiteX2" fmla="*/ 438484 w 438484"/>
              <a:gd name="connsiteY2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484" h="1371600">
                <a:moveTo>
                  <a:pt x="381334" y="1371600"/>
                </a:moveTo>
                <a:cubicBezTo>
                  <a:pt x="186071" y="1195387"/>
                  <a:pt x="-9191" y="1019175"/>
                  <a:pt x="334" y="790575"/>
                </a:cubicBezTo>
                <a:cubicBezTo>
                  <a:pt x="9859" y="561975"/>
                  <a:pt x="224171" y="280987"/>
                  <a:pt x="438484" y="0"/>
                </a:cubicBezTo>
              </a:path>
            </a:pathLst>
          </a:custGeom>
          <a:noFill/>
          <a:ln w="3175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591897" y="3028561"/>
            <a:ext cx="697817" cy="1466850"/>
          </a:xfrm>
          <a:custGeom>
            <a:avLst/>
            <a:gdLst>
              <a:gd name="connsiteX0" fmla="*/ 571500 w 697817"/>
              <a:gd name="connsiteY0" fmla="*/ 1466850 h 1466850"/>
              <a:gd name="connsiteX1" fmla="*/ 657225 w 697817"/>
              <a:gd name="connsiteY1" fmla="*/ 752475 h 1466850"/>
              <a:gd name="connsiteX2" fmla="*/ 0 w 697817"/>
              <a:gd name="connsiteY2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7817" h="1466850">
                <a:moveTo>
                  <a:pt x="571500" y="1466850"/>
                </a:moveTo>
                <a:cubicBezTo>
                  <a:pt x="661987" y="1231900"/>
                  <a:pt x="752475" y="996950"/>
                  <a:pt x="657225" y="752475"/>
                </a:cubicBezTo>
                <a:cubicBezTo>
                  <a:pt x="561975" y="508000"/>
                  <a:pt x="280987" y="254000"/>
                  <a:pt x="0" y="0"/>
                </a:cubicBezTo>
              </a:path>
            </a:pathLst>
          </a:custGeom>
          <a:noFill/>
          <a:ln w="3175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382347" y="3114286"/>
            <a:ext cx="352469" cy="1247775"/>
          </a:xfrm>
          <a:custGeom>
            <a:avLst/>
            <a:gdLst>
              <a:gd name="connsiteX0" fmla="*/ 0 w 352469"/>
              <a:gd name="connsiteY0" fmla="*/ 0 h 1247775"/>
              <a:gd name="connsiteX1" fmla="*/ 352425 w 352469"/>
              <a:gd name="connsiteY1" fmla="*/ 657225 h 1247775"/>
              <a:gd name="connsiteX2" fmla="*/ 19050 w 352469"/>
              <a:gd name="connsiteY2" fmla="*/ 1247775 h 124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469" h="1247775">
                <a:moveTo>
                  <a:pt x="0" y="0"/>
                </a:moveTo>
                <a:cubicBezTo>
                  <a:pt x="174625" y="224631"/>
                  <a:pt x="349250" y="449263"/>
                  <a:pt x="352425" y="657225"/>
                </a:cubicBezTo>
                <a:cubicBezTo>
                  <a:pt x="355600" y="865187"/>
                  <a:pt x="187325" y="1056481"/>
                  <a:pt x="19050" y="1247775"/>
                </a:cubicBezTo>
              </a:path>
            </a:pathLst>
          </a:custGeom>
          <a:noFill/>
          <a:ln w="31750">
            <a:solidFill>
              <a:schemeClr val="accent2">
                <a:lumMod val="75000"/>
              </a:schemeClr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 bwMode="auto">
          <a:xfrm>
            <a:off x="3417631" y="3569395"/>
            <a:ext cx="1457925" cy="583427"/>
          </a:xfrm>
          <a:prstGeom prst="roundRect">
            <a:avLst/>
          </a:prstGeom>
          <a:solidFill>
            <a:srgbClr val="0752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5400000" sx="107000" sy="107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 smtClean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Load-Balancer</a:t>
            </a:r>
          </a:p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 smtClean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TLS offload</a:t>
            </a:r>
            <a:endParaRPr lang="en-US" sz="1350" dirty="0">
              <a:solidFill>
                <a:schemeClr val="bg1"/>
              </a:solidFill>
              <a:latin typeface="Neo Sans Intel Medium" pitchFamily="34" charset="0"/>
              <a:cs typeface="Arial" charset="0"/>
            </a:endParaRPr>
          </a:p>
        </p:txBody>
      </p:sp>
      <p:pic>
        <p:nvPicPr>
          <p:cNvPr id="20" name="Picture 8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67438" y="1888806"/>
            <a:ext cx="1284953" cy="1380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8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92287" y="1888805"/>
            <a:ext cx="1284953" cy="1380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Arrow Connector 21"/>
          <p:cNvCxnSpPr/>
          <p:nvPr/>
        </p:nvCxnSpPr>
        <p:spPr>
          <a:xfrm>
            <a:off x="7569574" y="2486376"/>
            <a:ext cx="936971" cy="1202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36"/>
          <p:cNvGrpSpPr>
            <a:grpSpLocks/>
          </p:cNvGrpSpPr>
          <p:nvPr/>
        </p:nvGrpSpPr>
        <p:grpSpPr bwMode="auto">
          <a:xfrm>
            <a:off x="7569574" y="4613687"/>
            <a:ext cx="909620" cy="538873"/>
            <a:chOff x="1678990" y="3685591"/>
            <a:chExt cx="1573212" cy="933105"/>
          </a:xfrm>
        </p:grpSpPr>
        <p:pic>
          <p:nvPicPr>
            <p:cNvPr id="24" name="Picture 51" descr="Shadow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990" y="4206076"/>
              <a:ext cx="1573212" cy="412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3" descr="servers desktop desk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073" y="3685591"/>
              <a:ext cx="777875" cy="77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8572480" y="4513329"/>
            <a:ext cx="846392" cy="603538"/>
            <a:chOff x="3263153" y="4283610"/>
            <a:chExt cx="1930400" cy="1382084"/>
          </a:xfrm>
        </p:grpSpPr>
        <p:pic>
          <p:nvPicPr>
            <p:cNvPr id="27" name="Picture 51" descr="Shadow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153" y="5157853"/>
              <a:ext cx="1930400" cy="507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8" descr="Laptop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1870" y="4283610"/>
              <a:ext cx="1081726" cy="99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6645104" y="4463951"/>
            <a:ext cx="909620" cy="540311"/>
            <a:chOff x="7090759" y="4497805"/>
            <a:chExt cx="909620" cy="540311"/>
          </a:xfrm>
        </p:grpSpPr>
        <p:grpSp>
          <p:nvGrpSpPr>
            <p:cNvPr id="30" name="Group 39"/>
            <p:cNvGrpSpPr>
              <a:grpSpLocks/>
            </p:cNvGrpSpPr>
            <p:nvPr/>
          </p:nvGrpSpPr>
          <p:grpSpPr bwMode="auto">
            <a:xfrm>
              <a:off x="7090759" y="4497805"/>
              <a:ext cx="909620" cy="540311"/>
              <a:chOff x="1678990" y="3685591"/>
              <a:chExt cx="1573212" cy="933105"/>
            </a:xfrm>
          </p:grpSpPr>
          <p:pic>
            <p:nvPicPr>
              <p:cNvPr id="32" name="Picture 51" descr="Shadow.pn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8990" y="4206076"/>
                <a:ext cx="1573212" cy="412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" name="Picture 3" descr="servers desktop desk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8073" y="3685591"/>
                <a:ext cx="777875" cy="777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487" y="4660027"/>
              <a:ext cx="228600" cy="304801"/>
            </a:xfrm>
            <a:prstGeom prst="rect">
              <a:avLst/>
            </a:prstGeom>
            <a:effectLst>
              <a:outerShdw blurRad="152400" dist="38100" dir="5400000" sx="109000" sy="109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4" name="Freeform 33"/>
          <p:cNvSpPr/>
          <p:nvPr/>
        </p:nvSpPr>
        <p:spPr>
          <a:xfrm rot="246177">
            <a:off x="8584007" y="3114285"/>
            <a:ext cx="258065" cy="1309687"/>
          </a:xfrm>
          <a:custGeom>
            <a:avLst/>
            <a:gdLst>
              <a:gd name="connsiteX0" fmla="*/ 381334 w 438484"/>
              <a:gd name="connsiteY0" fmla="*/ 1371600 h 1371600"/>
              <a:gd name="connsiteX1" fmla="*/ 334 w 438484"/>
              <a:gd name="connsiteY1" fmla="*/ 790575 h 1371600"/>
              <a:gd name="connsiteX2" fmla="*/ 438484 w 438484"/>
              <a:gd name="connsiteY2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484" h="1371600">
                <a:moveTo>
                  <a:pt x="381334" y="1371600"/>
                </a:moveTo>
                <a:cubicBezTo>
                  <a:pt x="186071" y="1195387"/>
                  <a:pt x="-9191" y="1019175"/>
                  <a:pt x="334" y="790575"/>
                </a:cubicBezTo>
                <a:cubicBezTo>
                  <a:pt x="9859" y="561975"/>
                  <a:pt x="224171" y="280987"/>
                  <a:pt x="438484" y="0"/>
                </a:cubicBezTo>
              </a:path>
            </a:pathLst>
          </a:custGeom>
          <a:noFill/>
          <a:ln w="3175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 rot="21132144">
            <a:off x="7516313" y="3057533"/>
            <a:ext cx="329816" cy="1466850"/>
          </a:xfrm>
          <a:custGeom>
            <a:avLst/>
            <a:gdLst>
              <a:gd name="connsiteX0" fmla="*/ 571500 w 697817"/>
              <a:gd name="connsiteY0" fmla="*/ 1466850 h 1466850"/>
              <a:gd name="connsiteX1" fmla="*/ 657225 w 697817"/>
              <a:gd name="connsiteY1" fmla="*/ 752475 h 1466850"/>
              <a:gd name="connsiteX2" fmla="*/ 0 w 697817"/>
              <a:gd name="connsiteY2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7817" h="1466850">
                <a:moveTo>
                  <a:pt x="571500" y="1466850"/>
                </a:moveTo>
                <a:cubicBezTo>
                  <a:pt x="661987" y="1231900"/>
                  <a:pt x="752475" y="996950"/>
                  <a:pt x="657225" y="752475"/>
                </a:cubicBezTo>
                <a:cubicBezTo>
                  <a:pt x="561975" y="508000"/>
                  <a:pt x="280987" y="254000"/>
                  <a:pt x="0" y="0"/>
                </a:cubicBezTo>
              </a:path>
            </a:pathLst>
          </a:custGeom>
          <a:noFill/>
          <a:ln w="3175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7232046" y="3114286"/>
            <a:ext cx="208256" cy="1247775"/>
          </a:xfrm>
          <a:custGeom>
            <a:avLst/>
            <a:gdLst>
              <a:gd name="connsiteX0" fmla="*/ 0 w 352469"/>
              <a:gd name="connsiteY0" fmla="*/ 0 h 1247775"/>
              <a:gd name="connsiteX1" fmla="*/ 352425 w 352469"/>
              <a:gd name="connsiteY1" fmla="*/ 657225 h 1247775"/>
              <a:gd name="connsiteX2" fmla="*/ 19050 w 352469"/>
              <a:gd name="connsiteY2" fmla="*/ 1247775 h 124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469" h="1247775">
                <a:moveTo>
                  <a:pt x="0" y="0"/>
                </a:moveTo>
                <a:cubicBezTo>
                  <a:pt x="174625" y="224631"/>
                  <a:pt x="349250" y="449263"/>
                  <a:pt x="352425" y="657225"/>
                </a:cubicBezTo>
                <a:cubicBezTo>
                  <a:pt x="355600" y="865187"/>
                  <a:pt x="187325" y="1056481"/>
                  <a:pt x="19050" y="1247775"/>
                </a:cubicBezTo>
              </a:path>
            </a:pathLst>
          </a:custGeom>
          <a:noFill/>
          <a:ln w="31750">
            <a:solidFill>
              <a:schemeClr val="accent2">
                <a:lumMod val="75000"/>
              </a:schemeClr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 bwMode="auto">
          <a:xfrm>
            <a:off x="7061222" y="3314918"/>
            <a:ext cx="909597" cy="286335"/>
          </a:xfrm>
          <a:prstGeom prst="roundRect">
            <a:avLst/>
          </a:prstGeom>
          <a:solidFill>
            <a:srgbClr val="0752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5400000" sx="107000" sy="107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TLS offload</a:t>
            </a:r>
            <a:endParaRPr lang="en-US" sz="1100" dirty="0">
              <a:solidFill>
                <a:schemeClr val="bg1"/>
              </a:solidFill>
              <a:latin typeface="Neo Sans Intel Medium" pitchFamily="34" charset="0"/>
              <a:cs typeface="Arial" charset="0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8390007" y="3350615"/>
            <a:ext cx="909597" cy="286335"/>
          </a:xfrm>
          <a:prstGeom prst="roundRect">
            <a:avLst/>
          </a:prstGeom>
          <a:solidFill>
            <a:srgbClr val="0752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5400000" sx="107000" sy="107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TLS offload</a:t>
            </a:r>
            <a:endParaRPr lang="en-US" sz="1100" dirty="0">
              <a:solidFill>
                <a:schemeClr val="bg1"/>
              </a:solidFill>
              <a:latin typeface="Neo Sans Intel Medium" pitchFamily="34" charset="0"/>
              <a:cs typeface="Arial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069225" y="1118494"/>
            <a:ext cx="2238272" cy="534903"/>
            <a:chOff x="5495766" y="2119372"/>
            <a:chExt cx="2238272" cy="534903"/>
          </a:xfrm>
        </p:grpSpPr>
        <p:sp>
          <p:nvSpPr>
            <p:cNvPr id="40" name="TextBox 39"/>
            <p:cNvSpPr txBox="1"/>
            <p:nvPr/>
          </p:nvSpPr>
          <p:spPr>
            <a:xfrm>
              <a:off x="5495766" y="2131055"/>
              <a:ext cx="20874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/>
                <a:t>MeshCentral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 rot="832650">
              <a:off x="7432352" y="21193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2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2696547" y="1554179"/>
            <a:ext cx="2872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Load-balancer setup</a:t>
            </a:r>
            <a:endParaRPr lang="en-US" sz="12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6933303" y="1081735"/>
            <a:ext cx="2238272" cy="534903"/>
            <a:chOff x="5495766" y="2119372"/>
            <a:chExt cx="2238272" cy="534903"/>
          </a:xfrm>
        </p:grpSpPr>
        <p:sp>
          <p:nvSpPr>
            <p:cNvPr id="44" name="TextBox 43"/>
            <p:cNvSpPr txBox="1"/>
            <p:nvPr/>
          </p:nvSpPr>
          <p:spPr>
            <a:xfrm>
              <a:off x="5495766" y="2131055"/>
              <a:ext cx="20874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/>
                <a:t>MeshCentral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 rot="832650">
              <a:off x="7432352" y="21193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2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560625" y="1517420"/>
            <a:ext cx="2872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Multi-Geo setup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5286809" y="3645664"/>
            <a:ext cx="15055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TLS offloaded is</a:t>
            </a:r>
            <a:br>
              <a:rPr lang="en-US" sz="1100" dirty="0" smtClean="0"/>
            </a:br>
            <a:r>
              <a:rPr lang="en-US" sz="1100" dirty="0" smtClean="0"/>
              <a:t>supported but optional</a:t>
            </a:r>
            <a:endParaRPr lang="en-US" sz="1100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6560625" y="3555779"/>
            <a:ext cx="418009" cy="235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4965923" y="3761987"/>
            <a:ext cx="524272" cy="79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883752" y="3410623"/>
            <a:ext cx="12346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Single IP address</a:t>
            </a:r>
            <a:br>
              <a:rPr lang="en-US" sz="1100" dirty="0" smtClean="0"/>
            </a:br>
            <a:r>
              <a:rPr lang="en-US" sz="1100" dirty="0" smtClean="0"/>
              <a:t>exposed publically</a:t>
            </a:r>
            <a:endParaRPr lang="en-US" sz="1100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2913767" y="3861107"/>
            <a:ext cx="409237" cy="236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291668" y="3824235"/>
            <a:ext cx="1553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Each server has it’s own</a:t>
            </a:r>
            <a:br>
              <a:rPr lang="en-US" sz="1100" dirty="0" smtClean="0"/>
            </a:br>
            <a:r>
              <a:rPr lang="en-US" sz="1100" dirty="0" smtClean="0"/>
              <a:t>public IP address.</a:t>
            </a:r>
            <a:endParaRPr lang="en-US" sz="1100" dirty="0"/>
          </a:p>
        </p:txBody>
      </p:sp>
      <p:cxnSp>
        <p:nvCxnSpPr>
          <p:cNvPr id="53" name="Straight Connector 52"/>
          <p:cNvCxnSpPr/>
          <p:nvPr/>
        </p:nvCxnSpPr>
        <p:spPr>
          <a:xfrm flipH="1" flipV="1">
            <a:off x="8995676" y="3668811"/>
            <a:ext cx="318182" cy="197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7970819" y="3714361"/>
            <a:ext cx="1328785" cy="215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749485" y="5307795"/>
            <a:ext cx="154721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New with MeshCentral</a:t>
            </a:r>
            <a:r>
              <a:rPr lang="en-US" sz="1100" baseline="30000" dirty="0" smtClean="0"/>
              <a:t>2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 smtClean="0"/>
              <a:t>Support for TLS offload</a:t>
            </a:r>
            <a:br>
              <a:rPr lang="en-US" sz="1100" dirty="0" smtClean="0"/>
            </a:br>
            <a:r>
              <a:rPr lang="en-US" sz="1100" dirty="0" smtClean="0"/>
              <a:t>on CIRA connections.</a:t>
            </a:r>
            <a:endParaRPr lang="en-US" sz="1100" dirty="0"/>
          </a:p>
        </p:txBody>
      </p:sp>
      <p:cxnSp>
        <p:nvCxnSpPr>
          <p:cNvPr id="56" name="Straight Connector 55"/>
          <p:cNvCxnSpPr>
            <a:stCxn id="55" idx="0"/>
          </p:cNvCxnSpPr>
          <p:nvPr/>
        </p:nvCxnSpPr>
        <p:spPr>
          <a:xfrm flipV="1">
            <a:off x="6523094" y="5043577"/>
            <a:ext cx="375059" cy="264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24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85918" y="591162"/>
            <a:ext cx="5881659" cy="2942011"/>
            <a:chOff x="2785918" y="275855"/>
            <a:chExt cx="5881659" cy="294201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9132" y="275855"/>
              <a:ext cx="2297669" cy="620283"/>
            </a:xfrm>
            <a:prstGeom prst="rect">
              <a:avLst/>
            </a:prstGeom>
          </p:spPr>
        </p:pic>
        <p:pic>
          <p:nvPicPr>
            <p:cNvPr id="4" name="Picture 3" descr="servercloud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85918" y="534599"/>
              <a:ext cx="2498445" cy="2683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4"/>
            <p:cNvGrpSpPr/>
            <p:nvPr/>
          </p:nvGrpSpPr>
          <p:grpSpPr>
            <a:xfrm>
              <a:off x="2916004" y="376617"/>
              <a:ext cx="2238272" cy="534903"/>
              <a:chOff x="5495766" y="2119372"/>
              <a:chExt cx="2238272" cy="534903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495766" y="2131055"/>
                <a:ext cx="2087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 smtClean="0"/>
                  <a:t>MeshCentral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832650">
                <a:off x="7432352" y="21193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2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6" name="Picture 5" descr="servercloud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69132" y="534598"/>
              <a:ext cx="2498445" cy="2683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Freeform 6"/>
            <p:cNvSpPr/>
            <p:nvPr/>
          </p:nvSpPr>
          <p:spPr>
            <a:xfrm>
              <a:off x="4836523" y="1192210"/>
              <a:ext cx="1705233" cy="264908"/>
            </a:xfrm>
            <a:custGeom>
              <a:avLst/>
              <a:gdLst>
                <a:gd name="connsiteX0" fmla="*/ 0 w 1705233"/>
                <a:gd name="connsiteY0" fmla="*/ 182530 h 264908"/>
                <a:gd name="connsiteX1" fmla="*/ 881449 w 1705233"/>
                <a:gd name="connsiteY1" fmla="*/ 1298 h 264908"/>
                <a:gd name="connsiteX2" fmla="*/ 1705233 w 1705233"/>
                <a:gd name="connsiteY2" fmla="*/ 264908 h 26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233" h="264908">
                  <a:moveTo>
                    <a:pt x="0" y="182530"/>
                  </a:moveTo>
                  <a:cubicBezTo>
                    <a:pt x="298622" y="85049"/>
                    <a:pt x="597244" y="-12432"/>
                    <a:pt x="881449" y="1298"/>
                  </a:cubicBezTo>
                  <a:cubicBezTo>
                    <a:pt x="1165654" y="15028"/>
                    <a:pt x="1435443" y="139968"/>
                    <a:pt x="1705233" y="264908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rot="10800000">
              <a:off x="4836523" y="1702294"/>
              <a:ext cx="1705233" cy="264908"/>
            </a:xfrm>
            <a:custGeom>
              <a:avLst/>
              <a:gdLst>
                <a:gd name="connsiteX0" fmla="*/ 0 w 1705233"/>
                <a:gd name="connsiteY0" fmla="*/ 182530 h 264908"/>
                <a:gd name="connsiteX1" fmla="*/ 881449 w 1705233"/>
                <a:gd name="connsiteY1" fmla="*/ 1298 h 264908"/>
                <a:gd name="connsiteX2" fmla="*/ 1705233 w 1705233"/>
                <a:gd name="connsiteY2" fmla="*/ 264908 h 26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233" h="264908">
                  <a:moveTo>
                    <a:pt x="0" y="182530"/>
                  </a:moveTo>
                  <a:cubicBezTo>
                    <a:pt x="298622" y="85049"/>
                    <a:pt x="597244" y="-12432"/>
                    <a:pt x="881449" y="1298"/>
                  </a:cubicBezTo>
                  <a:cubicBezTo>
                    <a:pt x="1165654" y="15028"/>
                    <a:pt x="1435443" y="139968"/>
                    <a:pt x="1705233" y="264908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0800000">
              <a:off x="4836523" y="2023520"/>
              <a:ext cx="1705233" cy="264908"/>
            </a:xfrm>
            <a:custGeom>
              <a:avLst/>
              <a:gdLst>
                <a:gd name="connsiteX0" fmla="*/ 0 w 1705233"/>
                <a:gd name="connsiteY0" fmla="*/ 182530 h 264908"/>
                <a:gd name="connsiteX1" fmla="*/ 881449 w 1705233"/>
                <a:gd name="connsiteY1" fmla="*/ 1298 h 264908"/>
                <a:gd name="connsiteX2" fmla="*/ 1705233 w 1705233"/>
                <a:gd name="connsiteY2" fmla="*/ 264908 h 26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233" h="264908">
                  <a:moveTo>
                    <a:pt x="0" y="182530"/>
                  </a:moveTo>
                  <a:cubicBezTo>
                    <a:pt x="298622" y="85049"/>
                    <a:pt x="597244" y="-12432"/>
                    <a:pt x="881449" y="1298"/>
                  </a:cubicBezTo>
                  <a:cubicBezTo>
                    <a:pt x="1165654" y="15028"/>
                    <a:pt x="1435443" y="139968"/>
                    <a:pt x="1705233" y="264908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60201">
              <a:off x="5027491" y="2088604"/>
              <a:ext cx="444037" cy="4440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5410795" y="919560"/>
              <a:ext cx="63190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Register</a:t>
              </a:r>
              <a:endParaRPr lang="en-US" sz="105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8864" y="1553700"/>
              <a:ext cx="1364476" cy="392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Prove domain control</a:t>
              </a:r>
              <a:br>
                <a:rPr lang="en-US" sz="1050" dirty="0" smtClean="0"/>
              </a:br>
              <a:r>
                <a:rPr lang="en-US" sz="900" dirty="0" smtClean="0"/>
                <a:t>HTTP:80</a:t>
              </a:r>
              <a:endParaRPr lang="en-US" sz="105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19756" y="2499231"/>
              <a:ext cx="13420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Get HTTPS certificate</a:t>
              </a:r>
              <a:endParaRPr lang="en-US" sz="1050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626" y="4071992"/>
            <a:ext cx="377536" cy="257983"/>
          </a:xfrm>
          <a:prstGeom prst="rect">
            <a:avLst/>
          </a:prstGeom>
        </p:spPr>
      </p:pic>
      <p:cxnSp>
        <p:nvCxnSpPr>
          <p:cNvPr id="18" name="Straight Connector 17"/>
          <p:cNvCxnSpPr>
            <a:stCxn id="17" idx="2"/>
          </p:cNvCxnSpPr>
          <p:nvPr/>
        </p:nvCxnSpPr>
        <p:spPr>
          <a:xfrm>
            <a:off x="1363394" y="4329975"/>
            <a:ext cx="0" cy="1200488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658" y="4402278"/>
            <a:ext cx="377536" cy="25798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897194" y="4346603"/>
            <a:ext cx="1830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meshcentral-data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1363396" y="4536116"/>
            <a:ext cx="156264" cy="4834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703362" y="4681665"/>
            <a:ext cx="0" cy="63990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26" y="4869159"/>
            <a:ext cx="377536" cy="25798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237162" y="4813484"/>
            <a:ext cx="1236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letsencrypt</a:t>
            </a:r>
            <a:endParaRPr lang="en-US" dirty="0"/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flipH="1" flipV="1">
            <a:off x="1703362" y="4993317"/>
            <a:ext cx="156264" cy="4834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33348" y="516113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2883268" y="5169760"/>
            <a:ext cx="128544" cy="36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81708" y="5573002"/>
            <a:ext cx="2291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Let’s Encrypt files and certificates</a:t>
            </a:r>
            <a:br>
              <a:rPr lang="en-US" sz="1200" dirty="0" smtClean="0"/>
            </a:br>
            <a:r>
              <a:rPr lang="en-US" sz="1200" dirty="0" smtClean="0"/>
              <a:t>will be located in the data folder.</a:t>
            </a:r>
            <a:endParaRPr lang="en-US" sz="12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6042699" y="3875476"/>
            <a:ext cx="5133858" cy="2504687"/>
            <a:chOff x="2024063" y="1066801"/>
            <a:chExt cx="6481763" cy="3162298"/>
          </a:xfrm>
        </p:grpSpPr>
        <p:grpSp>
          <p:nvGrpSpPr>
            <p:cNvPr id="30" name="Group 29"/>
            <p:cNvGrpSpPr/>
            <p:nvPr/>
          </p:nvGrpSpPr>
          <p:grpSpPr>
            <a:xfrm>
              <a:off x="2024063" y="1066801"/>
              <a:ext cx="5595938" cy="2305050"/>
              <a:chOff x="2024063" y="1066801"/>
              <a:chExt cx="5595938" cy="2305050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6"/>
              <a:srcRect t="-1" r="40112" b="59122"/>
              <a:stretch/>
            </p:blipFill>
            <p:spPr>
              <a:xfrm>
                <a:off x="2024063" y="1066801"/>
                <a:ext cx="5595938" cy="2305050"/>
              </a:xfrm>
              <a:prstGeom prst="rect">
                <a:avLst/>
              </a:prstGeom>
              <a:effectLst>
                <a:outerShdw blurRad="177800" dist="38100" dir="5400000" sx="105000" sy="105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8" name="Rectangle 37"/>
              <p:cNvSpPr/>
              <p:nvPr/>
            </p:nvSpPr>
            <p:spPr>
              <a:xfrm>
                <a:off x="4783932" y="1524001"/>
                <a:ext cx="871538" cy="11906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4105277" y="2000251"/>
              <a:ext cx="4400549" cy="2228848"/>
              <a:chOff x="7772401" y="4000693"/>
              <a:chExt cx="3286124" cy="1652587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7"/>
              <a:srcRect b="45728"/>
              <a:stretch/>
            </p:blipFill>
            <p:spPr>
              <a:xfrm>
                <a:off x="7772401" y="4000693"/>
                <a:ext cx="3286124" cy="1652587"/>
              </a:xfrm>
              <a:prstGeom prst="rect">
                <a:avLst/>
              </a:prstGeom>
              <a:effectLst>
                <a:outerShdw blurRad="177800" dist="38100" dir="5400000" sx="105000" sy="105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4" name="Rectangle 33"/>
              <p:cNvSpPr/>
              <p:nvPr/>
            </p:nvSpPr>
            <p:spPr>
              <a:xfrm>
                <a:off x="8362950" y="4710305"/>
                <a:ext cx="488156" cy="8572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7948612" y="4796030"/>
                <a:ext cx="1314450" cy="419100"/>
              </a:xfrm>
              <a:prstGeom prst="ellipse">
                <a:avLst/>
              </a:prstGeom>
              <a:noFill/>
              <a:ln w="50800">
                <a:solidFill>
                  <a:schemeClr val="accent2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508206" y="4047096"/>
                <a:ext cx="452437" cy="8572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Oval 31"/>
            <p:cNvSpPr/>
            <p:nvPr/>
          </p:nvSpPr>
          <p:spPr>
            <a:xfrm>
              <a:off x="3330395" y="1270394"/>
              <a:ext cx="1760220" cy="565241"/>
            </a:xfrm>
            <a:prstGeom prst="ellipse">
              <a:avLst/>
            </a:prstGeom>
            <a:noFill/>
            <a:ln w="508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793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11" y="2360646"/>
            <a:ext cx="3276369" cy="1971323"/>
          </a:xfrm>
          <a:prstGeom prst="rect">
            <a:avLst/>
          </a:prstGeom>
          <a:effectLst>
            <a:outerShdw blurRad="1651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49" y="4163446"/>
            <a:ext cx="1169002" cy="699459"/>
          </a:xfrm>
          <a:prstGeom prst="rect">
            <a:avLst/>
          </a:prstGeom>
          <a:effectLst>
            <a:outerShdw blurRad="177800" dist="38100" dir="5400000" sx="106000" sy="106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/>
          <p:cNvGrpSpPr/>
          <p:nvPr/>
        </p:nvGrpSpPr>
        <p:grpSpPr>
          <a:xfrm>
            <a:off x="8034029" y="2010054"/>
            <a:ext cx="2633584" cy="2983299"/>
            <a:chOff x="8155328" y="1622834"/>
            <a:chExt cx="1550201" cy="1756053"/>
          </a:xfrm>
        </p:grpSpPr>
        <p:pic>
          <p:nvPicPr>
            <p:cNvPr id="4" name="Picture 3" descr="servercloud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155328" y="1714010"/>
              <a:ext cx="1550201" cy="1664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8236809" y="1622834"/>
              <a:ext cx="1387239" cy="344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/>
                <a:t>MeshCentral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832650">
              <a:off x="9518780" y="1632625"/>
              <a:ext cx="177581" cy="217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2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Right Arrow 7"/>
          <p:cNvSpPr/>
          <p:nvPr/>
        </p:nvSpPr>
        <p:spPr>
          <a:xfrm rot="10800000">
            <a:off x="5729182" y="2594829"/>
            <a:ext cx="1903445" cy="550506"/>
          </a:xfrm>
          <a:prstGeom prst="rightArrow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-Right Arrow 8"/>
          <p:cNvSpPr/>
          <p:nvPr/>
        </p:nvSpPr>
        <p:spPr>
          <a:xfrm>
            <a:off x="5729182" y="3504928"/>
            <a:ext cx="1903445" cy="553889"/>
          </a:xfrm>
          <a:prstGeom prst="leftRightArrow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814962" y="1934355"/>
            <a:ext cx="17318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Web Application</a:t>
            </a:r>
          </a:p>
          <a:p>
            <a:pPr algn="ctr"/>
            <a:r>
              <a:rPr lang="en-US" sz="1100" dirty="0" smtClean="0"/>
              <a:t>Loaded once over HTTPS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5879920" y="4270627"/>
            <a:ext cx="160197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Two way traffic</a:t>
            </a:r>
          </a:p>
          <a:p>
            <a:pPr algn="ctr"/>
            <a:r>
              <a:rPr lang="en-US" sz="1100" dirty="0" smtClean="0"/>
              <a:t>Secure Web Socket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1219314" y="1565023"/>
            <a:ext cx="2565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Fast, Real-time interface.</a:t>
            </a:r>
            <a:endParaRPr lang="en-US" sz="1100" dirty="0"/>
          </a:p>
        </p:txBody>
      </p:sp>
      <p:cxnSp>
        <p:nvCxnSpPr>
          <p:cNvPr id="14" name="Straight Connector 13"/>
          <p:cNvCxnSpPr>
            <a:stCxn id="12" idx="2"/>
          </p:cNvCxnSpPr>
          <p:nvPr/>
        </p:nvCxnSpPr>
        <p:spPr>
          <a:xfrm>
            <a:off x="2502134" y="1934355"/>
            <a:ext cx="185082" cy="426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0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981" y="1753188"/>
            <a:ext cx="5486894" cy="3301350"/>
          </a:xfrm>
          <a:prstGeom prst="rect">
            <a:avLst/>
          </a:prstGeom>
          <a:effectLst>
            <a:outerShdw blurRad="1651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358849" y="2293154"/>
            <a:ext cx="3983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/>
              <a:t>Manage Devices</a:t>
            </a:r>
            <a:endParaRPr lang="en-US" sz="4000" b="1" dirty="0"/>
          </a:p>
          <a:p>
            <a:pPr algn="ctr"/>
            <a:endParaRPr lang="en-US" sz="4000" b="1" dirty="0" smtClean="0"/>
          </a:p>
          <a:p>
            <a:pPr algn="ctr"/>
            <a:r>
              <a:rPr lang="en-US" sz="3200" dirty="0" smtClean="0"/>
              <a:t>See all your computers</a:t>
            </a:r>
            <a:br>
              <a:rPr lang="en-US" sz="3200" dirty="0" smtClean="0"/>
            </a:br>
            <a:r>
              <a:rPr lang="en-US" sz="3200" dirty="0" smtClean="0"/>
              <a:t>on one web site.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3743" y="68732"/>
            <a:ext cx="3107705" cy="1894983"/>
            <a:chOff x="313743" y="68732"/>
            <a:chExt cx="3107705" cy="1894983"/>
          </a:xfrm>
        </p:grpSpPr>
        <p:sp>
          <p:nvSpPr>
            <p:cNvPr id="14" name="Freeform 13"/>
            <p:cNvSpPr/>
            <p:nvPr/>
          </p:nvSpPr>
          <p:spPr>
            <a:xfrm>
              <a:off x="313743" y="586736"/>
              <a:ext cx="570155" cy="1376979"/>
            </a:xfrm>
            <a:custGeom>
              <a:avLst/>
              <a:gdLst>
                <a:gd name="connsiteX0" fmla="*/ 570155 w 570155"/>
                <a:gd name="connsiteY0" fmla="*/ 0 h 1376979"/>
                <a:gd name="connsiteX1" fmla="*/ 0 w 570155"/>
                <a:gd name="connsiteY1" fmla="*/ 839096 h 1376979"/>
                <a:gd name="connsiteX2" fmla="*/ 570155 w 570155"/>
                <a:gd name="connsiteY2" fmla="*/ 1376979 h 137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0155" h="1376979">
                  <a:moveTo>
                    <a:pt x="570155" y="0"/>
                  </a:moveTo>
                  <a:cubicBezTo>
                    <a:pt x="285077" y="304800"/>
                    <a:pt x="0" y="609600"/>
                    <a:pt x="0" y="839096"/>
                  </a:cubicBezTo>
                  <a:cubicBezTo>
                    <a:pt x="0" y="1068592"/>
                    <a:pt x="285077" y="1222785"/>
                    <a:pt x="570155" y="1376979"/>
                  </a:cubicBezTo>
                </a:path>
              </a:pathLst>
            </a:custGeom>
            <a:noFill/>
            <a:ln w="66675">
              <a:solidFill>
                <a:schemeClr val="accent1">
                  <a:shade val="50000"/>
                  <a:alpha val="2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servercloud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1574" y="68732"/>
              <a:ext cx="964648" cy="1036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6" name="Group 15"/>
            <p:cNvGrpSpPr/>
            <p:nvPr/>
          </p:nvGrpSpPr>
          <p:grpSpPr>
            <a:xfrm>
              <a:off x="1204692" y="240404"/>
              <a:ext cx="2216756" cy="534903"/>
              <a:chOff x="5495766" y="2119372"/>
              <a:chExt cx="2216756" cy="534903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5495766" y="2131055"/>
                <a:ext cx="2087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 smtClean="0"/>
                  <a:t>MeshCentral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832650">
                <a:off x="7410836" y="21193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2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20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71563" y="351343"/>
            <a:ext cx="5672908" cy="2493987"/>
            <a:chOff x="2532412" y="1517669"/>
            <a:chExt cx="5672908" cy="249398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2412" y="2016801"/>
              <a:ext cx="1811815" cy="1684638"/>
            </a:xfrm>
            <a:prstGeom prst="rect">
              <a:avLst/>
            </a:prstGeom>
            <a:effectLst>
              <a:outerShdw blurRad="165100" dist="38100" dir="5400000" sx="104000" sy="104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/>
            <a:srcRect l="7559" t="27147" r="70439" b="66486"/>
            <a:stretch/>
          </p:blipFill>
          <p:spPr>
            <a:xfrm>
              <a:off x="2918436" y="1716006"/>
              <a:ext cx="1622854" cy="436606"/>
            </a:xfrm>
            <a:prstGeom prst="rect">
              <a:avLst/>
            </a:prstGeom>
            <a:effectLst>
              <a:outerShdw blurRad="165100" dist="38100" dir="5400000" sx="104000" sy="104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1" name="Straight Connector 20"/>
            <p:cNvCxnSpPr/>
            <p:nvPr/>
          </p:nvCxnSpPr>
          <p:spPr>
            <a:xfrm flipH="1">
              <a:off x="3048712" y="2152612"/>
              <a:ext cx="1492578" cy="401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2636820" y="1716006"/>
              <a:ext cx="281616" cy="1136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 23"/>
            <p:cNvSpPr/>
            <p:nvPr/>
          </p:nvSpPr>
          <p:spPr>
            <a:xfrm>
              <a:off x="4178759" y="2390774"/>
              <a:ext cx="2842861" cy="853465"/>
            </a:xfrm>
            <a:custGeom>
              <a:avLst/>
              <a:gdLst>
                <a:gd name="connsiteX0" fmla="*/ 0 w 3800475"/>
                <a:gd name="connsiteY0" fmla="*/ 1239449 h 1239449"/>
                <a:gd name="connsiteX1" fmla="*/ 1981200 w 3800475"/>
                <a:gd name="connsiteY1" fmla="*/ 1199 h 1239449"/>
                <a:gd name="connsiteX2" fmla="*/ 3800475 w 3800475"/>
                <a:gd name="connsiteY2" fmla="*/ 1058474 h 123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00475" h="1239449">
                  <a:moveTo>
                    <a:pt x="0" y="1239449"/>
                  </a:moveTo>
                  <a:cubicBezTo>
                    <a:pt x="673894" y="635405"/>
                    <a:pt x="1347788" y="31361"/>
                    <a:pt x="1981200" y="1199"/>
                  </a:cubicBezTo>
                  <a:cubicBezTo>
                    <a:pt x="2614612" y="-28963"/>
                    <a:pt x="3207543" y="514755"/>
                    <a:pt x="3800475" y="1058474"/>
                  </a:cubicBezTo>
                </a:path>
              </a:pathLst>
            </a:custGeom>
            <a:noFill/>
            <a:ln w="508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servercloud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37189" y="1517669"/>
              <a:ext cx="2104856" cy="2260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4596" y="2427293"/>
              <a:ext cx="1153951" cy="690453"/>
            </a:xfrm>
            <a:prstGeom prst="rect">
              <a:avLst/>
            </a:prstGeom>
            <a:effectLst>
              <a:outerShdw blurRad="177800" dist="38100" dir="5400000" sx="106000" sy="106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Rounded Rectangle 16"/>
            <p:cNvSpPr/>
            <p:nvPr/>
          </p:nvSpPr>
          <p:spPr bwMode="auto">
            <a:xfrm>
              <a:off x="7053971" y="2974468"/>
              <a:ext cx="1151349" cy="457200"/>
            </a:xfrm>
            <a:prstGeom prst="roundRect">
              <a:avLst/>
            </a:prstGeom>
            <a:solidFill>
              <a:srgbClr val="0752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5400000" sx="107000" sy="107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143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 smtClean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MeshAgent</a:t>
              </a:r>
              <a:r>
                <a:rPr lang="en-US" sz="1350" baseline="30000" dirty="0" smtClean="0">
                  <a:solidFill>
                    <a:schemeClr val="bg1"/>
                  </a:solidFill>
                  <a:latin typeface="Neo Sans Intel Medium" pitchFamily="34" charset="0"/>
                  <a:cs typeface="Arial" charset="0"/>
                </a:rPr>
                <a:t>2</a:t>
              </a:r>
              <a:endParaRPr lang="en-US" sz="1350" baseline="30000" dirty="0">
                <a:solidFill>
                  <a:schemeClr val="bg1"/>
                </a:solidFill>
                <a:latin typeface="Neo Sans Intel Medium" pitchFamily="34" charset="0"/>
                <a:cs typeface="Arial" charset="0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4178759" y="3305176"/>
              <a:ext cx="2842861" cy="266918"/>
            </a:xfrm>
            <a:custGeom>
              <a:avLst/>
              <a:gdLst>
                <a:gd name="connsiteX0" fmla="*/ 0 w 3286125"/>
                <a:gd name="connsiteY0" fmla="*/ 76200 h 391219"/>
                <a:gd name="connsiteX1" fmla="*/ 1838325 w 3286125"/>
                <a:gd name="connsiteY1" fmla="*/ 390525 h 391219"/>
                <a:gd name="connsiteX2" fmla="*/ 3286125 w 3286125"/>
                <a:gd name="connsiteY2" fmla="*/ 0 h 39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86125" h="391219">
                  <a:moveTo>
                    <a:pt x="0" y="76200"/>
                  </a:moveTo>
                  <a:cubicBezTo>
                    <a:pt x="645319" y="239712"/>
                    <a:pt x="1290638" y="403225"/>
                    <a:pt x="1838325" y="390525"/>
                  </a:cubicBezTo>
                  <a:cubicBezTo>
                    <a:pt x="2386012" y="377825"/>
                    <a:pt x="2836068" y="188912"/>
                    <a:pt x="3286125" y="0"/>
                  </a:cubicBezTo>
                </a:path>
              </a:pathLst>
            </a:custGeom>
            <a:noFill/>
            <a:ln w="508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80678" y="1797848"/>
              <a:ext cx="128592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Web Socket</a:t>
              </a:r>
              <a:br>
                <a:rPr lang="en-US" sz="1200" dirty="0" smtClean="0"/>
              </a:br>
              <a:r>
                <a:rPr lang="en-US" sz="900" dirty="0" smtClean="0"/>
                <a:t>Relayed thru the server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86735" y="3596158"/>
              <a:ext cx="128753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WebRTC</a:t>
              </a:r>
              <a:br>
                <a:rPr lang="en-US" sz="1200" dirty="0" smtClean="0"/>
              </a:br>
              <a:r>
                <a:rPr lang="en-US" sz="900" dirty="0" smtClean="0"/>
                <a:t>Browser to agent direct</a:t>
              </a:r>
              <a:endParaRPr lang="en-US" sz="900" dirty="0"/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6515100" y="2230459"/>
              <a:ext cx="359167" cy="4174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6228185" y="5308782"/>
            <a:ext cx="587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WebRTC Connect</a:t>
            </a:r>
            <a:endParaRPr lang="en-US" sz="800" dirty="0"/>
          </a:p>
        </p:txBody>
      </p:sp>
      <p:sp>
        <p:nvSpPr>
          <p:cNvPr id="68" name="TextBox 67"/>
          <p:cNvSpPr txBox="1"/>
          <p:nvPr/>
        </p:nvSpPr>
        <p:spPr>
          <a:xfrm>
            <a:off x="11009657" y="5210040"/>
            <a:ext cx="587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WebRTC Connect</a:t>
            </a:r>
            <a:endParaRPr lang="en-US" sz="800" dirty="0"/>
          </a:p>
        </p:txBody>
      </p:sp>
      <p:sp>
        <p:nvSpPr>
          <p:cNvPr id="69" name="TextBox 68"/>
          <p:cNvSpPr txBox="1"/>
          <p:nvPr/>
        </p:nvSpPr>
        <p:spPr>
          <a:xfrm>
            <a:off x="6912252" y="4220422"/>
            <a:ext cx="1991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Ask for session</a:t>
            </a:r>
            <a:endParaRPr lang="en-US" sz="800" dirty="0"/>
          </a:p>
        </p:txBody>
      </p:sp>
      <p:sp>
        <p:nvSpPr>
          <p:cNvPr id="70" name="TextBox 69"/>
          <p:cNvSpPr txBox="1"/>
          <p:nvPr/>
        </p:nvSpPr>
        <p:spPr>
          <a:xfrm>
            <a:off x="6912253" y="4429567"/>
            <a:ext cx="1991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Session URL</a:t>
            </a:r>
            <a:endParaRPr lang="en-US" sz="800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8918353" y="3882840"/>
            <a:ext cx="0" cy="10959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servercloud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54870" y="2095717"/>
            <a:ext cx="2498445" cy="268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" name="TextBox 72"/>
          <p:cNvSpPr txBox="1"/>
          <p:nvPr/>
        </p:nvSpPr>
        <p:spPr>
          <a:xfrm>
            <a:off x="6912253" y="4658167"/>
            <a:ext cx="1991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Web Socket Connect</a:t>
            </a:r>
            <a:endParaRPr lang="en-US" sz="8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267" y="2878465"/>
            <a:ext cx="1153951" cy="690453"/>
          </a:xfrm>
          <a:prstGeom prst="rect">
            <a:avLst/>
          </a:prstGeom>
          <a:effectLst>
            <a:outerShdw blurRad="177800" dist="38100" dir="5400000" sx="106000" sy="106000" algn="t" rotWithShape="0">
              <a:prstClr val="black">
                <a:alpha val="40000"/>
              </a:prstClr>
            </a:outerShdw>
          </a:effectLst>
        </p:spPr>
      </p:pic>
      <p:sp>
        <p:nvSpPr>
          <p:cNvPr id="75" name="Rounded Rectangle 74"/>
          <p:cNvSpPr/>
          <p:nvPr/>
        </p:nvSpPr>
        <p:spPr bwMode="auto">
          <a:xfrm>
            <a:off x="10369642" y="3425640"/>
            <a:ext cx="1151349" cy="457200"/>
          </a:xfrm>
          <a:prstGeom prst="roundRect">
            <a:avLst/>
          </a:prstGeom>
          <a:solidFill>
            <a:srgbClr val="0752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5400000" sx="107000" sy="107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 smtClean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MeshAgent</a:t>
            </a:r>
            <a:r>
              <a:rPr lang="en-US" sz="1350" baseline="30000" dirty="0" smtClean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2</a:t>
            </a:r>
            <a:endParaRPr lang="en-US" sz="1350" baseline="30000" dirty="0">
              <a:solidFill>
                <a:schemeClr val="bg1"/>
              </a:solidFill>
              <a:latin typeface="Neo Sans Intel Medium" pitchFamily="34" charset="0"/>
              <a:cs typeface="Arial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287" y="2771343"/>
            <a:ext cx="1195406" cy="1111497"/>
          </a:xfrm>
          <a:prstGeom prst="rect">
            <a:avLst/>
          </a:prstGeom>
          <a:effectLst>
            <a:outerShdw blurRad="1651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7" name="Group 76"/>
          <p:cNvGrpSpPr/>
          <p:nvPr/>
        </p:nvGrpSpPr>
        <p:grpSpPr>
          <a:xfrm>
            <a:off x="7065943" y="3882840"/>
            <a:ext cx="3877561" cy="2599463"/>
            <a:chOff x="3786895" y="2675949"/>
            <a:chExt cx="3877561" cy="4337759"/>
          </a:xfrm>
        </p:grpSpPr>
        <p:cxnSp>
          <p:nvCxnSpPr>
            <p:cNvPr id="104" name="Straight Connector 103"/>
            <p:cNvCxnSpPr>
              <a:stCxn id="76" idx="2"/>
            </p:cNvCxnSpPr>
            <p:nvPr/>
          </p:nvCxnSpPr>
          <p:spPr>
            <a:xfrm>
              <a:off x="3786895" y="2831657"/>
              <a:ext cx="0" cy="418205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7664456" y="2675949"/>
              <a:ext cx="0" cy="418205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Straight Arrow Connector 77"/>
          <p:cNvCxnSpPr/>
          <p:nvPr/>
        </p:nvCxnSpPr>
        <p:spPr>
          <a:xfrm>
            <a:off x="6897990" y="4435866"/>
            <a:ext cx="20061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8918352" y="4645011"/>
            <a:ext cx="20061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932614" y="4429567"/>
            <a:ext cx="1991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Session URL</a:t>
            </a:r>
            <a:endParaRPr lang="en-US" sz="800" dirty="0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6897991" y="4645011"/>
            <a:ext cx="200610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8918352" y="4873611"/>
            <a:ext cx="200610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932614" y="4658167"/>
            <a:ext cx="1991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Web Socket Connect</a:t>
            </a:r>
            <a:endParaRPr lang="en-US" sz="800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6897991" y="4873611"/>
            <a:ext cx="200610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897990" y="5226036"/>
            <a:ext cx="402646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912252" y="5010591"/>
            <a:ext cx="40122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Session data + WebRTC setup messages</a:t>
            </a:r>
            <a:endParaRPr lang="en-US" sz="800" dirty="0"/>
          </a:p>
        </p:txBody>
      </p:sp>
      <p:sp>
        <p:nvSpPr>
          <p:cNvPr id="87" name="Oval 86"/>
          <p:cNvSpPr/>
          <p:nvPr/>
        </p:nvSpPr>
        <p:spPr>
          <a:xfrm>
            <a:off x="10873679" y="5308782"/>
            <a:ext cx="139650" cy="139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6828165" y="5406605"/>
            <a:ext cx="139650" cy="139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6907515" y="5591551"/>
            <a:ext cx="402646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921777" y="5376106"/>
            <a:ext cx="40122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Notify WebRTC connection</a:t>
            </a:r>
            <a:endParaRPr lang="en-US" sz="800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6907515" y="5895326"/>
            <a:ext cx="402646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921777" y="5679881"/>
            <a:ext cx="40122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WebRTC switch-over messages (Switch + ACK on both sides)</a:t>
            </a:r>
            <a:endParaRPr lang="en-US" sz="800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6907515" y="6197352"/>
            <a:ext cx="4026464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921777" y="5981907"/>
            <a:ext cx="40122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Session data over WebRTC</a:t>
            </a:r>
            <a:endParaRPr lang="en-US" sz="800" dirty="0"/>
          </a:p>
        </p:txBody>
      </p:sp>
      <p:grpSp>
        <p:nvGrpSpPr>
          <p:cNvPr id="95" name="Group 94"/>
          <p:cNvGrpSpPr/>
          <p:nvPr/>
        </p:nvGrpSpPr>
        <p:grpSpPr>
          <a:xfrm>
            <a:off x="4779976" y="5898411"/>
            <a:ext cx="1497495" cy="435262"/>
            <a:chOff x="2571750" y="684871"/>
            <a:chExt cx="1497495" cy="435262"/>
          </a:xfrm>
        </p:grpSpPr>
        <p:sp>
          <p:nvSpPr>
            <p:cNvPr id="100" name="Oval 99"/>
            <p:cNvSpPr/>
            <p:nvPr/>
          </p:nvSpPr>
          <p:spPr>
            <a:xfrm>
              <a:off x="2571750" y="742527"/>
              <a:ext cx="146299" cy="1462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672709" y="684871"/>
              <a:ext cx="139653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050" dirty="0" smtClean="0"/>
                <a:t>Web Socket messages</a:t>
              </a:r>
              <a:endParaRPr lang="en-US" sz="105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2571750" y="923873"/>
              <a:ext cx="146299" cy="14629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672709" y="866217"/>
              <a:ext cx="121379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050" dirty="0" smtClean="0">
                  <a:solidFill>
                    <a:schemeClr val="accent6"/>
                  </a:solidFill>
                </a:rPr>
                <a:t>WebRTC messages</a:t>
              </a:r>
              <a:endParaRPr lang="en-US" sz="105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96" name="Oval 95"/>
          <p:cNvSpPr/>
          <p:nvPr/>
        </p:nvSpPr>
        <p:spPr>
          <a:xfrm>
            <a:off x="6824117" y="4941251"/>
            <a:ext cx="146299" cy="1462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0870354" y="4951084"/>
            <a:ext cx="146299" cy="1462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6136749" y="4824988"/>
            <a:ext cx="751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Web Socket Connect</a:t>
            </a:r>
            <a:endParaRPr lang="en-US" sz="800" dirty="0"/>
          </a:p>
        </p:txBody>
      </p:sp>
      <p:sp>
        <p:nvSpPr>
          <p:cNvPr id="99" name="TextBox 98"/>
          <p:cNvSpPr txBox="1"/>
          <p:nvPr/>
        </p:nvSpPr>
        <p:spPr>
          <a:xfrm>
            <a:off x="10924454" y="4832457"/>
            <a:ext cx="751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Web Socket Connect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1296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7932594">
            <a:off x="7282727" y="3132544"/>
            <a:ext cx="733766" cy="787211"/>
            <a:chOff x="4311941" y="268447"/>
            <a:chExt cx="663016" cy="746621"/>
          </a:xfrm>
        </p:grpSpPr>
        <p:grpSp>
          <p:nvGrpSpPr>
            <p:cNvPr id="3" name="Group 2"/>
            <p:cNvGrpSpPr/>
            <p:nvPr/>
          </p:nvGrpSpPr>
          <p:grpSpPr>
            <a:xfrm>
              <a:off x="4387442" y="359743"/>
              <a:ext cx="564382" cy="564382"/>
              <a:chOff x="4387442" y="359743"/>
              <a:chExt cx="564382" cy="564382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513943" y="486229"/>
                <a:ext cx="312057" cy="3120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4455724" y="428670"/>
                <a:ext cx="427173" cy="42717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4387442" y="359743"/>
                <a:ext cx="564382" cy="56438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4311941" y="268447"/>
              <a:ext cx="352338" cy="746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622619" y="640415"/>
              <a:ext cx="352338" cy="374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77" y="2176452"/>
            <a:ext cx="1468585" cy="146858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18834986">
            <a:off x="7326340" y="4263800"/>
            <a:ext cx="663016" cy="746621"/>
            <a:chOff x="4311941" y="268447"/>
            <a:chExt cx="663016" cy="746621"/>
          </a:xfrm>
        </p:grpSpPr>
        <p:grpSp>
          <p:nvGrpSpPr>
            <p:cNvPr id="11" name="Group 10"/>
            <p:cNvGrpSpPr/>
            <p:nvPr/>
          </p:nvGrpSpPr>
          <p:grpSpPr>
            <a:xfrm>
              <a:off x="4387442" y="359743"/>
              <a:ext cx="564382" cy="564382"/>
              <a:chOff x="4387442" y="359743"/>
              <a:chExt cx="564382" cy="564382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4513943" y="486229"/>
                <a:ext cx="312057" cy="3120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455724" y="428670"/>
                <a:ext cx="427173" cy="42717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387442" y="359743"/>
                <a:ext cx="564382" cy="56438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4311941" y="268447"/>
              <a:ext cx="352338" cy="746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2619" y="640415"/>
              <a:ext cx="352338" cy="374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8" descr="servercloud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23889" y="1945550"/>
            <a:ext cx="1902426" cy="2043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36"/>
          <p:cNvGrpSpPr>
            <a:grpSpLocks/>
          </p:cNvGrpSpPr>
          <p:nvPr/>
        </p:nvGrpSpPr>
        <p:grpSpPr bwMode="auto">
          <a:xfrm>
            <a:off x="7231129" y="4687613"/>
            <a:ext cx="909620" cy="538873"/>
            <a:chOff x="1678990" y="3685591"/>
            <a:chExt cx="1573212" cy="933105"/>
          </a:xfrm>
        </p:grpSpPr>
        <p:pic>
          <p:nvPicPr>
            <p:cNvPr id="19" name="Picture 51" descr="Shadow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990" y="4206076"/>
              <a:ext cx="1573212" cy="412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3" descr="servers desktop desk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073" y="3685591"/>
              <a:ext cx="777875" cy="77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22"/>
          <p:cNvGrpSpPr>
            <a:grpSpLocks/>
          </p:cNvGrpSpPr>
          <p:nvPr/>
        </p:nvGrpSpPr>
        <p:grpSpPr bwMode="auto">
          <a:xfrm>
            <a:off x="8232937" y="4596062"/>
            <a:ext cx="846392" cy="603538"/>
            <a:chOff x="3263153" y="4283610"/>
            <a:chExt cx="1930400" cy="1382084"/>
          </a:xfrm>
        </p:grpSpPr>
        <p:pic>
          <p:nvPicPr>
            <p:cNvPr id="22" name="Picture 51" descr="Shadow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153" y="5157853"/>
              <a:ext cx="1930400" cy="507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48" descr="Laptop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1870" y="4283610"/>
              <a:ext cx="1081726" cy="99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6305561" y="4546684"/>
            <a:ext cx="909620" cy="540311"/>
            <a:chOff x="7090759" y="4497805"/>
            <a:chExt cx="909620" cy="540311"/>
          </a:xfrm>
        </p:grpSpPr>
        <p:grpSp>
          <p:nvGrpSpPr>
            <p:cNvPr id="25" name="Group 39"/>
            <p:cNvGrpSpPr>
              <a:grpSpLocks/>
            </p:cNvGrpSpPr>
            <p:nvPr/>
          </p:nvGrpSpPr>
          <p:grpSpPr bwMode="auto">
            <a:xfrm>
              <a:off x="7090759" y="4497805"/>
              <a:ext cx="909620" cy="540311"/>
              <a:chOff x="1678990" y="3685591"/>
              <a:chExt cx="1573212" cy="933105"/>
            </a:xfrm>
          </p:grpSpPr>
          <p:pic>
            <p:nvPicPr>
              <p:cNvPr id="27" name="Picture 51" descr="Shadow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8990" y="4206076"/>
                <a:ext cx="1573212" cy="412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3" descr="servers desktop des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8073" y="3685591"/>
                <a:ext cx="777875" cy="777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487" y="4660027"/>
              <a:ext cx="228600" cy="304801"/>
            </a:xfrm>
            <a:prstGeom prst="rect">
              <a:avLst/>
            </a:prstGeom>
            <a:effectLst>
              <a:outerShdw blurRad="152400" dist="38100" dir="5400000" sx="109000" sy="109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" name="Group 36"/>
          <p:cNvGrpSpPr>
            <a:grpSpLocks/>
          </p:cNvGrpSpPr>
          <p:nvPr/>
        </p:nvGrpSpPr>
        <p:grpSpPr bwMode="auto">
          <a:xfrm>
            <a:off x="4073227" y="4744270"/>
            <a:ext cx="909620" cy="538873"/>
            <a:chOff x="1678990" y="3685591"/>
            <a:chExt cx="1573212" cy="933105"/>
          </a:xfrm>
        </p:grpSpPr>
        <p:pic>
          <p:nvPicPr>
            <p:cNvPr id="30" name="Picture 51" descr="Shadow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990" y="4206076"/>
              <a:ext cx="1573212" cy="412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" descr="servers desktop desk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073" y="3685591"/>
              <a:ext cx="777875" cy="77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5076133" y="4643912"/>
            <a:ext cx="846392" cy="603538"/>
            <a:chOff x="3263153" y="4283610"/>
            <a:chExt cx="1930400" cy="1382084"/>
          </a:xfrm>
        </p:grpSpPr>
        <p:pic>
          <p:nvPicPr>
            <p:cNvPr id="33" name="Picture 51" descr="Shadow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153" y="5157853"/>
              <a:ext cx="1930400" cy="507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48" descr="Laptop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1870" y="4283610"/>
              <a:ext cx="1081726" cy="99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3148757" y="4594534"/>
            <a:ext cx="909620" cy="540311"/>
            <a:chOff x="7090759" y="4497805"/>
            <a:chExt cx="909620" cy="540311"/>
          </a:xfrm>
        </p:grpSpPr>
        <p:grpSp>
          <p:nvGrpSpPr>
            <p:cNvPr id="36" name="Group 39"/>
            <p:cNvGrpSpPr>
              <a:grpSpLocks/>
            </p:cNvGrpSpPr>
            <p:nvPr/>
          </p:nvGrpSpPr>
          <p:grpSpPr bwMode="auto">
            <a:xfrm>
              <a:off x="7090759" y="4497805"/>
              <a:ext cx="909620" cy="540311"/>
              <a:chOff x="1678990" y="3685591"/>
              <a:chExt cx="1573212" cy="933105"/>
            </a:xfrm>
          </p:grpSpPr>
          <p:pic>
            <p:nvPicPr>
              <p:cNvPr id="38" name="Picture 51" descr="Shadow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8990" y="4206076"/>
                <a:ext cx="1573212" cy="412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3" descr="servers desktop des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8073" y="3685591"/>
                <a:ext cx="777875" cy="777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487" y="4660027"/>
              <a:ext cx="228600" cy="304801"/>
            </a:xfrm>
            <a:prstGeom prst="rect">
              <a:avLst/>
            </a:prstGeom>
            <a:effectLst>
              <a:outerShdw blurRad="152400" dist="38100" dir="5400000" sx="109000" sy="109000" algn="t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40" name="Straight Arrow Connector 39"/>
          <p:cNvCxnSpPr/>
          <p:nvPr/>
        </p:nvCxnSpPr>
        <p:spPr bwMode="auto">
          <a:xfrm flipV="1">
            <a:off x="3785438" y="3536376"/>
            <a:ext cx="327007" cy="89729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 flipH="1" flipV="1">
            <a:off x="4524025" y="3609762"/>
            <a:ext cx="8572" cy="100858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flipH="1" flipV="1">
            <a:off x="4920809" y="3536376"/>
            <a:ext cx="330991" cy="101030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3485067" y="1539067"/>
            <a:ext cx="216437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WAN Mode</a:t>
            </a:r>
            <a:br>
              <a:rPr lang="en-US" dirty="0" smtClean="0"/>
            </a:br>
            <a:r>
              <a:rPr lang="en-US" sz="1050" dirty="0" smtClean="0"/>
              <a:t>Server must have a fixed DNS name.</a:t>
            </a:r>
          </a:p>
          <a:p>
            <a:pPr algn="ctr"/>
            <a:r>
              <a:rPr lang="en-US" sz="1050" dirty="0" smtClean="0"/>
              <a:t>Perfect for Internet deployments.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 flipH="1">
            <a:off x="6886125" y="3572970"/>
            <a:ext cx="429125" cy="87695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6792990" y="1539066"/>
            <a:ext cx="166584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LAN Mode</a:t>
            </a:r>
            <a:br>
              <a:rPr lang="en-US" dirty="0" smtClean="0"/>
            </a:br>
            <a:r>
              <a:rPr lang="en-US" sz="1050" dirty="0" smtClean="0"/>
              <a:t>No fixed server IP or name.</a:t>
            </a:r>
          </a:p>
          <a:p>
            <a:pPr algn="ctr"/>
            <a:r>
              <a:rPr lang="en-US" sz="1050" dirty="0" smtClean="0"/>
              <a:t>Perfect for local networks.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294928" y="3503920"/>
            <a:ext cx="15552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MeshAgents &amp; Intel</a:t>
            </a:r>
            <a:r>
              <a:rPr lang="en-US" sz="1000" dirty="0"/>
              <a:t>® </a:t>
            </a:r>
            <a:r>
              <a:rPr lang="en-US" sz="1000" dirty="0" smtClean="0"/>
              <a:t>AMT</a:t>
            </a:r>
            <a:br>
              <a:rPr lang="en-US" sz="1000" dirty="0" smtClean="0"/>
            </a:br>
            <a:r>
              <a:rPr lang="en-US" sz="1000" dirty="0" smtClean="0"/>
              <a:t>connect to the server</a:t>
            </a:r>
          </a:p>
          <a:p>
            <a:pPr algn="ctr"/>
            <a:r>
              <a:rPr lang="en-US" sz="1000" dirty="0" smtClean="0"/>
              <a:t>at a know IP/name</a:t>
            </a:r>
            <a:endParaRPr lang="en-US" sz="1000" dirty="0"/>
          </a:p>
        </p:txBody>
      </p:sp>
      <p:cxnSp>
        <p:nvCxnSpPr>
          <p:cNvPr id="47" name="Straight Arrow Connector 46"/>
          <p:cNvCxnSpPr/>
          <p:nvPr/>
        </p:nvCxnSpPr>
        <p:spPr bwMode="auto">
          <a:xfrm flipH="1" flipV="1">
            <a:off x="7954683" y="3572970"/>
            <a:ext cx="395479" cy="86610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8152422" y="3487532"/>
            <a:ext cx="13708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Mesh Agents multicast</a:t>
            </a:r>
          </a:p>
          <a:p>
            <a:pPr algn="ctr"/>
            <a:r>
              <a:rPr lang="en-US" sz="1000" dirty="0"/>
              <a:t>o</a:t>
            </a:r>
            <a:r>
              <a:rPr lang="en-US" sz="1000" dirty="0" smtClean="0"/>
              <a:t>n the LAN to find</a:t>
            </a:r>
          </a:p>
          <a:p>
            <a:pPr algn="ctr"/>
            <a:r>
              <a:rPr lang="en-US" sz="1000" dirty="0" smtClean="0"/>
              <a:t>the server.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820918" y="3491490"/>
            <a:ext cx="1317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Server can connect</a:t>
            </a:r>
          </a:p>
          <a:p>
            <a:pPr algn="ctr"/>
            <a:r>
              <a:rPr lang="en-US" sz="1000" dirty="0"/>
              <a:t>d</a:t>
            </a:r>
            <a:r>
              <a:rPr lang="en-US" sz="1000" dirty="0" smtClean="0"/>
              <a:t>irectly to Intel® AMT</a:t>
            </a:r>
            <a:endParaRPr lang="en-US" sz="1000" dirty="0"/>
          </a:p>
        </p:txBody>
      </p:sp>
      <p:pic>
        <p:nvPicPr>
          <p:cNvPr id="1026" name="Picture 2" descr="MeshCentralDiscover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56" y="270260"/>
            <a:ext cx="2778125" cy="147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0" name="Freeform 49"/>
          <p:cNvSpPr/>
          <p:nvPr/>
        </p:nvSpPr>
        <p:spPr>
          <a:xfrm>
            <a:off x="8583827" y="1944130"/>
            <a:ext cx="1273555" cy="963827"/>
          </a:xfrm>
          <a:custGeom>
            <a:avLst/>
            <a:gdLst>
              <a:gd name="connsiteX0" fmla="*/ 1210962 w 1273555"/>
              <a:gd name="connsiteY0" fmla="*/ 0 h 963827"/>
              <a:gd name="connsiteX1" fmla="*/ 1136822 w 1273555"/>
              <a:gd name="connsiteY1" fmla="*/ 724929 h 963827"/>
              <a:gd name="connsiteX2" fmla="*/ 0 w 1273555"/>
              <a:gd name="connsiteY2" fmla="*/ 963827 h 96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3555" h="963827">
                <a:moveTo>
                  <a:pt x="1210962" y="0"/>
                </a:moveTo>
                <a:cubicBezTo>
                  <a:pt x="1274805" y="282145"/>
                  <a:pt x="1338649" y="564291"/>
                  <a:pt x="1136822" y="724929"/>
                </a:cubicBezTo>
                <a:cubicBezTo>
                  <a:pt x="934995" y="885567"/>
                  <a:pt x="467497" y="924697"/>
                  <a:pt x="0" y="963827"/>
                </a:cubicBezTo>
              </a:path>
            </a:pathLst>
          </a:custGeom>
          <a:noFill/>
          <a:ln w="539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6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02" y="186611"/>
            <a:ext cx="4687331" cy="6484776"/>
          </a:xfrm>
          <a:prstGeom prst="rect">
            <a:avLst/>
          </a:prstGeom>
          <a:effectLst>
            <a:outerShdw blurRad="1143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946" y="186610"/>
            <a:ext cx="4687332" cy="6484777"/>
          </a:xfrm>
          <a:prstGeom prst="rect">
            <a:avLst/>
          </a:prstGeom>
          <a:effectLst>
            <a:outerShdw blurRad="1143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Freeform 18"/>
          <p:cNvSpPr/>
          <p:nvPr/>
        </p:nvSpPr>
        <p:spPr>
          <a:xfrm>
            <a:off x="10851502" y="923731"/>
            <a:ext cx="797147" cy="3145852"/>
          </a:xfrm>
          <a:custGeom>
            <a:avLst/>
            <a:gdLst>
              <a:gd name="connsiteX0" fmla="*/ 419878 w 797147"/>
              <a:gd name="connsiteY0" fmla="*/ 0 h 3145852"/>
              <a:gd name="connsiteX1" fmla="*/ 783771 w 797147"/>
              <a:gd name="connsiteY1" fmla="*/ 2696547 h 3145852"/>
              <a:gd name="connsiteX2" fmla="*/ 0 w 797147"/>
              <a:gd name="connsiteY2" fmla="*/ 3116424 h 314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7147" h="3145852">
                <a:moveTo>
                  <a:pt x="419878" y="0"/>
                </a:moveTo>
                <a:cubicBezTo>
                  <a:pt x="636814" y="1088571"/>
                  <a:pt x="853751" y="2177143"/>
                  <a:pt x="783771" y="2696547"/>
                </a:cubicBezTo>
                <a:cubicBezTo>
                  <a:pt x="713791" y="3215951"/>
                  <a:pt x="356895" y="3166187"/>
                  <a:pt x="0" y="3116424"/>
                </a:cubicBezTo>
              </a:path>
            </a:pathLst>
          </a:custGeom>
          <a:noFill/>
          <a:ln w="666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0564624" y="186610"/>
            <a:ext cx="1451903" cy="1458063"/>
            <a:chOff x="78317" y="186609"/>
            <a:chExt cx="1782147" cy="1789708"/>
          </a:xfrm>
        </p:grpSpPr>
        <p:sp>
          <p:nvSpPr>
            <p:cNvPr id="14" name="Rounded Rectangle 13"/>
            <p:cNvSpPr/>
            <p:nvPr/>
          </p:nvSpPr>
          <p:spPr>
            <a:xfrm>
              <a:off x="78317" y="186609"/>
              <a:ext cx="1782147" cy="165151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1778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servercloud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4292" y="311440"/>
              <a:ext cx="1550201" cy="1664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140358" y="220265"/>
              <a:ext cx="1658071" cy="377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MeshCentral v1</a:t>
              </a:r>
            </a:p>
          </p:txBody>
        </p:sp>
      </p:grpSp>
      <p:sp>
        <p:nvSpPr>
          <p:cNvPr id="20" name="Freeform 19"/>
          <p:cNvSpPr/>
          <p:nvPr/>
        </p:nvSpPr>
        <p:spPr>
          <a:xfrm>
            <a:off x="357661" y="1498612"/>
            <a:ext cx="995278" cy="3017404"/>
          </a:xfrm>
          <a:custGeom>
            <a:avLst/>
            <a:gdLst>
              <a:gd name="connsiteX0" fmla="*/ 650045 w 995278"/>
              <a:gd name="connsiteY0" fmla="*/ 0 h 3200400"/>
              <a:gd name="connsiteX1" fmla="*/ 6233 w 995278"/>
              <a:gd name="connsiteY1" fmla="*/ 2575249 h 3200400"/>
              <a:gd name="connsiteX2" fmla="*/ 995278 w 995278"/>
              <a:gd name="connsiteY2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5278" h="3200400">
                <a:moveTo>
                  <a:pt x="650045" y="0"/>
                </a:moveTo>
                <a:cubicBezTo>
                  <a:pt x="299369" y="1020924"/>
                  <a:pt x="-51306" y="2041849"/>
                  <a:pt x="6233" y="2575249"/>
                </a:cubicBezTo>
                <a:cubicBezTo>
                  <a:pt x="63772" y="3108649"/>
                  <a:pt x="529525" y="3154524"/>
                  <a:pt x="995278" y="3200400"/>
                </a:cubicBezTo>
              </a:path>
            </a:pathLst>
          </a:custGeom>
          <a:noFill/>
          <a:ln w="666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29348" y="1216401"/>
            <a:ext cx="1451903" cy="1458063"/>
            <a:chOff x="78317" y="186609"/>
            <a:chExt cx="1782147" cy="1789708"/>
          </a:xfrm>
        </p:grpSpPr>
        <p:sp>
          <p:nvSpPr>
            <p:cNvPr id="22" name="Rounded Rectangle 21"/>
            <p:cNvSpPr/>
            <p:nvPr/>
          </p:nvSpPr>
          <p:spPr>
            <a:xfrm>
              <a:off x="78317" y="186609"/>
              <a:ext cx="1782147" cy="165151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1778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servercloud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4292" y="311440"/>
              <a:ext cx="1550201" cy="1664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273171" y="220265"/>
              <a:ext cx="1392442" cy="377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MeshCentral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rot="832650">
              <a:off x="1458381" y="188558"/>
              <a:ext cx="311278" cy="311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srgbClr val="FF0000"/>
                  </a:solidFill>
                </a:rPr>
                <a:t>2</a:t>
              </a:r>
              <a:endParaRPr lang="en-US" sz="1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177835" y="5942100"/>
            <a:ext cx="1296774" cy="50385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15 $ / 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0681991" y="5914858"/>
            <a:ext cx="1296774" cy="50385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173 $ / 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673012" y="3377682"/>
            <a:ext cx="460436" cy="662473"/>
          </a:xfrm>
          <a:custGeom>
            <a:avLst/>
            <a:gdLst>
              <a:gd name="connsiteX0" fmla="*/ 354564 w 460436"/>
              <a:gd name="connsiteY0" fmla="*/ 0 h 662473"/>
              <a:gd name="connsiteX1" fmla="*/ 438539 w 460436"/>
              <a:gd name="connsiteY1" fmla="*/ 382555 h 662473"/>
              <a:gd name="connsiteX2" fmla="*/ 0 w 460436"/>
              <a:gd name="connsiteY2" fmla="*/ 662473 h 66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436" h="662473">
                <a:moveTo>
                  <a:pt x="354564" y="0"/>
                </a:moveTo>
                <a:cubicBezTo>
                  <a:pt x="426098" y="136071"/>
                  <a:pt x="497633" y="272143"/>
                  <a:pt x="438539" y="382555"/>
                </a:cubicBezTo>
                <a:cubicBezTo>
                  <a:pt x="379445" y="492967"/>
                  <a:pt x="189722" y="577720"/>
                  <a:pt x="0" y="662473"/>
                </a:cubicBezTo>
              </a:path>
            </a:pathLst>
          </a:custGeom>
          <a:noFill/>
          <a:ln w="4762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926563" y="3007314"/>
            <a:ext cx="1459186" cy="50385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3.74 $ / mo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78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948" y="186610"/>
            <a:ext cx="4687332" cy="6484777"/>
          </a:xfrm>
          <a:prstGeom prst="rect">
            <a:avLst/>
          </a:prstGeom>
          <a:effectLst>
            <a:outerShdw blurRad="1143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02" y="186611"/>
            <a:ext cx="4687331" cy="6484776"/>
          </a:xfrm>
          <a:prstGeom prst="rect">
            <a:avLst/>
          </a:prstGeom>
          <a:effectLst>
            <a:outerShdw blurRad="1143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Freeform 17"/>
          <p:cNvSpPr/>
          <p:nvPr/>
        </p:nvSpPr>
        <p:spPr>
          <a:xfrm>
            <a:off x="357661" y="1498612"/>
            <a:ext cx="995278" cy="3017404"/>
          </a:xfrm>
          <a:custGeom>
            <a:avLst/>
            <a:gdLst>
              <a:gd name="connsiteX0" fmla="*/ 650045 w 995278"/>
              <a:gd name="connsiteY0" fmla="*/ 0 h 3200400"/>
              <a:gd name="connsiteX1" fmla="*/ 6233 w 995278"/>
              <a:gd name="connsiteY1" fmla="*/ 2575249 h 3200400"/>
              <a:gd name="connsiteX2" fmla="*/ 995278 w 995278"/>
              <a:gd name="connsiteY2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5278" h="3200400">
                <a:moveTo>
                  <a:pt x="650045" y="0"/>
                </a:moveTo>
                <a:cubicBezTo>
                  <a:pt x="299369" y="1020924"/>
                  <a:pt x="-51306" y="2041849"/>
                  <a:pt x="6233" y="2575249"/>
                </a:cubicBezTo>
                <a:cubicBezTo>
                  <a:pt x="63772" y="3108649"/>
                  <a:pt x="529525" y="3154524"/>
                  <a:pt x="995278" y="3200400"/>
                </a:cubicBezTo>
              </a:path>
            </a:pathLst>
          </a:custGeom>
          <a:noFill/>
          <a:ln w="666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0851502" y="923731"/>
            <a:ext cx="797147" cy="2043404"/>
          </a:xfrm>
          <a:custGeom>
            <a:avLst/>
            <a:gdLst>
              <a:gd name="connsiteX0" fmla="*/ 419878 w 797147"/>
              <a:gd name="connsiteY0" fmla="*/ 0 h 3145852"/>
              <a:gd name="connsiteX1" fmla="*/ 783771 w 797147"/>
              <a:gd name="connsiteY1" fmla="*/ 2696547 h 3145852"/>
              <a:gd name="connsiteX2" fmla="*/ 0 w 797147"/>
              <a:gd name="connsiteY2" fmla="*/ 3116424 h 314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7147" h="3145852">
                <a:moveTo>
                  <a:pt x="419878" y="0"/>
                </a:moveTo>
                <a:cubicBezTo>
                  <a:pt x="636814" y="1088571"/>
                  <a:pt x="853751" y="2177143"/>
                  <a:pt x="783771" y="2696547"/>
                </a:cubicBezTo>
                <a:cubicBezTo>
                  <a:pt x="713791" y="3215951"/>
                  <a:pt x="356895" y="3166187"/>
                  <a:pt x="0" y="3116424"/>
                </a:cubicBezTo>
              </a:path>
            </a:pathLst>
          </a:custGeom>
          <a:noFill/>
          <a:ln w="666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29348" y="1216401"/>
            <a:ext cx="1451903" cy="1458063"/>
            <a:chOff x="78317" y="186609"/>
            <a:chExt cx="1782147" cy="1789708"/>
          </a:xfrm>
        </p:grpSpPr>
        <p:sp>
          <p:nvSpPr>
            <p:cNvPr id="11" name="Rounded Rectangle 10"/>
            <p:cNvSpPr/>
            <p:nvPr/>
          </p:nvSpPr>
          <p:spPr>
            <a:xfrm>
              <a:off x="78317" y="186609"/>
              <a:ext cx="1782147" cy="165151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1778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servercloud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4292" y="311440"/>
              <a:ext cx="1550201" cy="1664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273171" y="220265"/>
              <a:ext cx="1392442" cy="377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MeshCentral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832650">
              <a:off x="1458381" y="188558"/>
              <a:ext cx="311278" cy="311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srgbClr val="FF0000"/>
                  </a:solidFill>
                </a:rPr>
                <a:t>2</a:t>
              </a:r>
              <a:endParaRPr lang="en-US" sz="1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564624" y="186610"/>
            <a:ext cx="1451903" cy="1458063"/>
            <a:chOff x="78317" y="186609"/>
            <a:chExt cx="1782147" cy="1789708"/>
          </a:xfrm>
        </p:grpSpPr>
        <p:sp>
          <p:nvSpPr>
            <p:cNvPr id="14" name="Rounded Rectangle 13"/>
            <p:cNvSpPr/>
            <p:nvPr/>
          </p:nvSpPr>
          <p:spPr>
            <a:xfrm>
              <a:off x="78317" y="186609"/>
              <a:ext cx="1782147" cy="165151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1778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servercloud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4292" y="311440"/>
              <a:ext cx="1550201" cy="1664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140358" y="220265"/>
              <a:ext cx="1658071" cy="377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MeshCentral v1</a:t>
              </a: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177835" y="5942100"/>
            <a:ext cx="1296774" cy="50385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15 $ / 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0681991" y="5914858"/>
            <a:ext cx="1296774" cy="50385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519 $ / mo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31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706" y="186610"/>
            <a:ext cx="4682574" cy="6478194"/>
          </a:xfrm>
          <a:prstGeom prst="rect">
            <a:avLst/>
          </a:prstGeom>
          <a:effectLst>
            <a:outerShdw blurRad="1143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02" y="186611"/>
            <a:ext cx="4687331" cy="6484776"/>
          </a:xfrm>
          <a:prstGeom prst="rect">
            <a:avLst/>
          </a:prstGeom>
          <a:effectLst>
            <a:outerShdw blurRad="1143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Freeform 17"/>
          <p:cNvSpPr/>
          <p:nvPr/>
        </p:nvSpPr>
        <p:spPr>
          <a:xfrm>
            <a:off x="357661" y="1498611"/>
            <a:ext cx="995278" cy="4020739"/>
          </a:xfrm>
          <a:custGeom>
            <a:avLst/>
            <a:gdLst>
              <a:gd name="connsiteX0" fmla="*/ 650045 w 995278"/>
              <a:gd name="connsiteY0" fmla="*/ 0 h 3200400"/>
              <a:gd name="connsiteX1" fmla="*/ 6233 w 995278"/>
              <a:gd name="connsiteY1" fmla="*/ 2575249 h 3200400"/>
              <a:gd name="connsiteX2" fmla="*/ 995278 w 995278"/>
              <a:gd name="connsiteY2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5278" h="3200400">
                <a:moveTo>
                  <a:pt x="650045" y="0"/>
                </a:moveTo>
                <a:cubicBezTo>
                  <a:pt x="299369" y="1020924"/>
                  <a:pt x="-51306" y="2041849"/>
                  <a:pt x="6233" y="2575249"/>
                </a:cubicBezTo>
                <a:cubicBezTo>
                  <a:pt x="63772" y="3108649"/>
                  <a:pt x="529525" y="3154524"/>
                  <a:pt x="995278" y="3200400"/>
                </a:cubicBezTo>
              </a:path>
            </a:pathLst>
          </a:custGeom>
          <a:noFill/>
          <a:ln w="666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0851502" y="923731"/>
            <a:ext cx="797147" cy="2043404"/>
          </a:xfrm>
          <a:custGeom>
            <a:avLst/>
            <a:gdLst>
              <a:gd name="connsiteX0" fmla="*/ 419878 w 797147"/>
              <a:gd name="connsiteY0" fmla="*/ 0 h 3145852"/>
              <a:gd name="connsiteX1" fmla="*/ 783771 w 797147"/>
              <a:gd name="connsiteY1" fmla="*/ 2696547 h 3145852"/>
              <a:gd name="connsiteX2" fmla="*/ 0 w 797147"/>
              <a:gd name="connsiteY2" fmla="*/ 3116424 h 314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7147" h="3145852">
                <a:moveTo>
                  <a:pt x="419878" y="0"/>
                </a:moveTo>
                <a:cubicBezTo>
                  <a:pt x="636814" y="1088571"/>
                  <a:pt x="853751" y="2177143"/>
                  <a:pt x="783771" y="2696547"/>
                </a:cubicBezTo>
                <a:cubicBezTo>
                  <a:pt x="713791" y="3215951"/>
                  <a:pt x="356895" y="3166187"/>
                  <a:pt x="0" y="3116424"/>
                </a:cubicBezTo>
              </a:path>
            </a:pathLst>
          </a:custGeom>
          <a:noFill/>
          <a:ln w="666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29348" y="1216401"/>
            <a:ext cx="1451903" cy="1458063"/>
            <a:chOff x="78317" y="186609"/>
            <a:chExt cx="1782147" cy="1789708"/>
          </a:xfrm>
        </p:grpSpPr>
        <p:sp>
          <p:nvSpPr>
            <p:cNvPr id="11" name="Rounded Rectangle 10"/>
            <p:cNvSpPr/>
            <p:nvPr/>
          </p:nvSpPr>
          <p:spPr>
            <a:xfrm>
              <a:off x="78317" y="186609"/>
              <a:ext cx="1782147" cy="165151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1778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servercloud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4292" y="311440"/>
              <a:ext cx="1550201" cy="1664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273171" y="220265"/>
              <a:ext cx="1392442" cy="377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MeshCentral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832650">
              <a:off x="1458381" y="188558"/>
              <a:ext cx="311278" cy="311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srgbClr val="FF0000"/>
                  </a:solidFill>
                </a:rPr>
                <a:t>2</a:t>
              </a:r>
              <a:endParaRPr lang="en-US" sz="1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564624" y="186610"/>
            <a:ext cx="1451903" cy="1458063"/>
            <a:chOff x="78317" y="186609"/>
            <a:chExt cx="1782147" cy="1789708"/>
          </a:xfrm>
        </p:grpSpPr>
        <p:sp>
          <p:nvSpPr>
            <p:cNvPr id="14" name="Rounded Rectangle 13"/>
            <p:cNvSpPr/>
            <p:nvPr/>
          </p:nvSpPr>
          <p:spPr>
            <a:xfrm>
              <a:off x="78317" y="186609"/>
              <a:ext cx="1782147" cy="165151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1778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servercloud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4292" y="311440"/>
              <a:ext cx="1550201" cy="1664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140358" y="220265"/>
              <a:ext cx="1658071" cy="377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MeshCentral v1</a:t>
              </a: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177835" y="5942100"/>
            <a:ext cx="1296774" cy="50385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239 $ / 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0564624" y="5914858"/>
            <a:ext cx="1414141" cy="50385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1253 $ / mo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89679" y="889615"/>
            <a:ext cx="8196345" cy="5018872"/>
            <a:chOff x="1504487" y="842962"/>
            <a:chExt cx="8196345" cy="50188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4184" y="842962"/>
              <a:ext cx="3192936" cy="3814107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6382" y="1643706"/>
              <a:ext cx="3536468" cy="4218128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504487" y="1005929"/>
              <a:ext cx="16722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Once connected, WebRTC</a:t>
              </a:r>
              <a:br>
                <a:rPr lang="en-US" sz="1100" dirty="0" smtClean="0"/>
              </a:br>
              <a:r>
                <a:rPr lang="en-US" sz="1100" dirty="0" smtClean="0"/>
                <a:t>will be setup for direct</a:t>
              </a:r>
              <a:br>
                <a:rPr lang="en-US" sz="1100" dirty="0" smtClean="0"/>
              </a:br>
              <a:r>
                <a:rPr lang="en-US" sz="1100" dirty="0" smtClean="0"/>
                <a:t>browser-to-browser</a:t>
              </a:r>
              <a:br>
                <a:rPr lang="en-US" sz="1100" dirty="0" smtClean="0"/>
              </a:br>
              <a:r>
                <a:rPr lang="en-US" sz="1100" dirty="0" smtClean="0"/>
                <a:t>connection.</a:t>
              </a:r>
              <a:endParaRPr lang="en-US" sz="1100" dirty="0"/>
            </a:p>
          </p:txBody>
        </p:sp>
        <p:sp>
          <p:nvSpPr>
            <p:cNvPr id="6" name="Freeform 5"/>
            <p:cNvSpPr/>
            <p:nvPr/>
          </p:nvSpPr>
          <p:spPr>
            <a:xfrm>
              <a:off x="2056206" y="1807904"/>
              <a:ext cx="1134670" cy="2392622"/>
            </a:xfrm>
            <a:custGeom>
              <a:avLst/>
              <a:gdLst>
                <a:gd name="connsiteX0" fmla="*/ 312389 w 902939"/>
                <a:gd name="connsiteY0" fmla="*/ 0 h 3686175"/>
                <a:gd name="connsiteX1" fmla="*/ 26639 w 902939"/>
                <a:gd name="connsiteY1" fmla="*/ 2943225 h 3686175"/>
                <a:gd name="connsiteX2" fmla="*/ 902939 w 902939"/>
                <a:gd name="connsiteY2" fmla="*/ 3686175 h 368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2939" h="3686175">
                  <a:moveTo>
                    <a:pt x="312389" y="0"/>
                  </a:moveTo>
                  <a:cubicBezTo>
                    <a:pt x="120301" y="1164431"/>
                    <a:pt x="-71786" y="2328863"/>
                    <a:pt x="26639" y="2943225"/>
                  </a:cubicBezTo>
                  <a:cubicBezTo>
                    <a:pt x="125064" y="3557587"/>
                    <a:pt x="514001" y="3621881"/>
                    <a:pt x="902939" y="3686175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85544" y="1005928"/>
              <a:ext cx="16482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In addition to file transfer</a:t>
              </a:r>
            </a:p>
            <a:p>
              <a:pPr algn="ctr"/>
              <a:r>
                <a:rPr lang="en-US" sz="1100" dirty="0" smtClean="0"/>
                <a:t>if WebRTC is successful,</a:t>
              </a:r>
            </a:p>
            <a:p>
              <a:pPr algn="ctr"/>
              <a:r>
                <a:rPr lang="en-US" sz="1100" dirty="0" smtClean="0"/>
                <a:t>the audio/video icons</a:t>
              </a:r>
              <a:br>
                <a:rPr lang="en-US" sz="1100" dirty="0" smtClean="0"/>
              </a:br>
              <a:r>
                <a:rPr lang="en-US" sz="1100" dirty="0" smtClean="0"/>
                <a:t>will appear.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2600325" y="4362450"/>
              <a:ext cx="1200150" cy="825122"/>
            </a:xfrm>
            <a:custGeom>
              <a:avLst/>
              <a:gdLst>
                <a:gd name="connsiteX0" fmla="*/ 0 w 1200150"/>
                <a:gd name="connsiteY0" fmla="*/ 714375 h 964602"/>
                <a:gd name="connsiteX1" fmla="*/ 771525 w 1200150"/>
                <a:gd name="connsiteY1" fmla="*/ 923925 h 964602"/>
                <a:gd name="connsiteX2" fmla="*/ 1200150 w 1200150"/>
                <a:gd name="connsiteY2" fmla="*/ 0 h 96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150" h="964602">
                  <a:moveTo>
                    <a:pt x="0" y="714375"/>
                  </a:moveTo>
                  <a:cubicBezTo>
                    <a:pt x="285750" y="878681"/>
                    <a:pt x="571500" y="1042988"/>
                    <a:pt x="771525" y="923925"/>
                  </a:cubicBezTo>
                  <a:cubicBezTo>
                    <a:pt x="971550" y="804863"/>
                    <a:pt x="1085850" y="402431"/>
                    <a:pt x="1200150" y="0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Fil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69385">
              <a:off x="2361101" y="4764503"/>
              <a:ext cx="546250" cy="546250"/>
            </a:xfrm>
            <a:prstGeom prst="rect">
              <a:avLst/>
            </a:prstGeom>
            <a:noFill/>
            <a:effectLst>
              <a:outerShdw blurRad="139700" dist="38100" dir="5400000" sx="105000" sy="105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056205" y="5382030"/>
              <a:ext cx="11945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Drag &amp; drop a file</a:t>
              </a:r>
              <a:br>
                <a:rPr lang="en-US" sz="1100" dirty="0" smtClean="0"/>
              </a:br>
              <a:r>
                <a:rPr lang="en-US" sz="1100" dirty="0" smtClean="0"/>
                <a:t>to send it over.</a:t>
              </a:r>
              <a:endParaRPr lang="en-US" sz="11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39049" y="4165542"/>
              <a:ext cx="20617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Once received, click on the file</a:t>
              </a:r>
              <a:br>
                <a:rPr lang="en-US" sz="1100" dirty="0" smtClean="0"/>
              </a:br>
              <a:r>
                <a:rPr lang="en-US" sz="1100" dirty="0" smtClean="0"/>
                <a:t>to save it on the local computer.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12336" y="2421455"/>
              <a:ext cx="125226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Local and remote</a:t>
              </a:r>
              <a:br>
                <a:rPr lang="en-US" sz="1100" dirty="0" smtClean="0"/>
              </a:br>
              <a:r>
                <a:rPr lang="en-US" sz="1100" dirty="0" smtClean="0"/>
                <a:t>windows</a:t>
              </a:r>
              <a:r>
                <a:rPr lang="en-US" sz="1100" dirty="0"/>
                <a:t> </a:t>
              </a:r>
              <a:r>
                <a:rPr lang="en-US" sz="1100" dirty="0" smtClean="0"/>
                <a:t>show the</a:t>
              </a:r>
              <a:br>
                <a:rPr lang="en-US" sz="1100" dirty="0" smtClean="0"/>
              </a:br>
              <a:r>
                <a:rPr lang="en-US" sz="1100" dirty="0" smtClean="0"/>
                <a:t>chat session</a:t>
              </a:r>
              <a:br>
                <a:rPr lang="en-US" sz="1100" dirty="0" smtClean="0"/>
              </a:br>
              <a:r>
                <a:rPr lang="en-US" sz="1100" dirty="0" smtClean="0"/>
                <a:t>in real time.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639049" y="3190896"/>
              <a:ext cx="638175" cy="404986"/>
            </a:xfrm>
            <a:custGeom>
              <a:avLst/>
              <a:gdLst>
                <a:gd name="connsiteX0" fmla="*/ 990600 w 990600"/>
                <a:gd name="connsiteY0" fmla="*/ 0 h 824107"/>
                <a:gd name="connsiteX1" fmla="*/ 819150 w 990600"/>
                <a:gd name="connsiteY1" fmla="*/ 723900 h 824107"/>
                <a:gd name="connsiteX2" fmla="*/ 0 w 990600"/>
                <a:gd name="connsiteY2" fmla="*/ 800100 h 82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600" h="824107">
                  <a:moveTo>
                    <a:pt x="990600" y="0"/>
                  </a:moveTo>
                  <a:cubicBezTo>
                    <a:pt x="987425" y="295275"/>
                    <a:pt x="984250" y="590550"/>
                    <a:pt x="819150" y="723900"/>
                  </a:cubicBezTo>
                  <a:cubicBezTo>
                    <a:pt x="654050" y="857250"/>
                    <a:pt x="327025" y="828675"/>
                    <a:pt x="0" y="800100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7700294" y="4690334"/>
              <a:ext cx="638175" cy="824107"/>
            </a:xfrm>
            <a:custGeom>
              <a:avLst/>
              <a:gdLst>
                <a:gd name="connsiteX0" fmla="*/ 990600 w 990600"/>
                <a:gd name="connsiteY0" fmla="*/ 0 h 824107"/>
                <a:gd name="connsiteX1" fmla="*/ 819150 w 990600"/>
                <a:gd name="connsiteY1" fmla="*/ 723900 h 824107"/>
                <a:gd name="connsiteX2" fmla="*/ 0 w 990600"/>
                <a:gd name="connsiteY2" fmla="*/ 800100 h 82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600" h="824107">
                  <a:moveTo>
                    <a:pt x="990600" y="0"/>
                  </a:moveTo>
                  <a:cubicBezTo>
                    <a:pt x="987425" y="295275"/>
                    <a:pt x="984250" y="590550"/>
                    <a:pt x="819150" y="723900"/>
                  </a:cubicBezTo>
                  <a:cubicBezTo>
                    <a:pt x="654050" y="857250"/>
                    <a:pt x="327025" y="828675"/>
                    <a:pt x="0" y="800100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6551112" y="1052162"/>
              <a:ext cx="1215025" cy="275597"/>
            </a:xfrm>
            <a:custGeom>
              <a:avLst/>
              <a:gdLst>
                <a:gd name="connsiteX0" fmla="*/ 1215025 w 1215025"/>
                <a:gd name="connsiteY0" fmla="*/ 275597 h 275597"/>
                <a:gd name="connsiteX1" fmla="*/ 513567 w 1215025"/>
                <a:gd name="connsiteY1" fmla="*/ 24 h 275597"/>
                <a:gd name="connsiteX2" fmla="*/ 0 w 1215025"/>
                <a:gd name="connsiteY2" fmla="*/ 263071 h 27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5025" h="275597">
                  <a:moveTo>
                    <a:pt x="1215025" y="275597"/>
                  </a:moveTo>
                  <a:cubicBezTo>
                    <a:pt x="965548" y="138854"/>
                    <a:pt x="716071" y="2112"/>
                    <a:pt x="513567" y="24"/>
                  </a:cubicBezTo>
                  <a:cubicBezTo>
                    <a:pt x="311063" y="-2064"/>
                    <a:pt x="155531" y="130503"/>
                    <a:pt x="0" y="263071"/>
                  </a:cubicBezTo>
                </a:path>
              </a:pathLst>
            </a:custGeom>
            <a:noFill/>
            <a:ln w="317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525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52612" y="934038"/>
            <a:ext cx="7530801" cy="4976518"/>
            <a:chOff x="1891355" y="859393"/>
            <a:chExt cx="7530801" cy="49765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6771" y="1362848"/>
              <a:ext cx="3436362" cy="3348723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526" y="1648598"/>
              <a:ext cx="1911436" cy="3398108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720" y="1934348"/>
              <a:ext cx="1911436" cy="3398108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2152650" y="4980031"/>
              <a:ext cx="17283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In the “My Account” tab,</a:t>
              </a:r>
              <a:br>
                <a:rPr lang="en-US" sz="1100" dirty="0" smtClean="0"/>
              </a:br>
              <a:r>
                <a:rPr lang="en-US" sz="1100" dirty="0" smtClean="0"/>
                <a:t>click on “Add 2-step login”.</a:t>
              </a:r>
              <a:endParaRPr lang="en-US" sz="11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1962793" y="2733675"/>
              <a:ext cx="751832" cy="2238375"/>
            </a:xfrm>
            <a:custGeom>
              <a:avLst/>
              <a:gdLst>
                <a:gd name="connsiteX0" fmla="*/ 408932 w 751832"/>
                <a:gd name="connsiteY0" fmla="*/ 2238375 h 2238375"/>
                <a:gd name="connsiteX1" fmla="*/ 8882 w 751832"/>
                <a:gd name="connsiteY1" fmla="*/ 790575 h 2238375"/>
                <a:gd name="connsiteX2" fmla="*/ 751832 w 751832"/>
                <a:gd name="connsiteY2" fmla="*/ 0 h 22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1832" h="2238375">
                  <a:moveTo>
                    <a:pt x="408932" y="2238375"/>
                  </a:moveTo>
                  <a:cubicBezTo>
                    <a:pt x="180332" y="1701006"/>
                    <a:pt x="-48268" y="1163637"/>
                    <a:pt x="8882" y="790575"/>
                  </a:cubicBezTo>
                  <a:cubicBezTo>
                    <a:pt x="66032" y="417512"/>
                    <a:pt x="408932" y="208756"/>
                    <a:pt x="751832" y="0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77000" y="859393"/>
              <a:ext cx="16642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Use Google Authenticator</a:t>
              </a:r>
            </a:p>
            <a:p>
              <a:pPr algn="ctr"/>
              <a:r>
                <a:rPr lang="en-US" sz="1100" dirty="0"/>
                <a:t>t</a:t>
              </a:r>
              <a:r>
                <a:rPr lang="en-US" sz="1100" dirty="0" smtClean="0"/>
                <a:t>o scan the QR code.</a:t>
              </a:r>
              <a:endParaRPr lang="en-US" sz="11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6959412" y="1264652"/>
              <a:ext cx="280636" cy="695325"/>
            </a:xfrm>
            <a:custGeom>
              <a:avLst/>
              <a:gdLst>
                <a:gd name="connsiteX0" fmla="*/ 219075 w 280636"/>
                <a:gd name="connsiteY0" fmla="*/ 0 h 695325"/>
                <a:gd name="connsiteX1" fmla="*/ 266700 w 280636"/>
                <a:gd name="connsiteY1" fmla="*/ 428625 h 695325"/>
                <a:gd name="connsiteX2" fmla="*/ 0 w 280636"/>
                <a:gd name="connsiteY2" fmla="*/ 695325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36" h="695325">
                  <a:moveTo>
                    <a:pt x="219075" y="0"/>
                  </a:moveTo>
                  <a:cubicBezTo>
                    <a:pt x="261144" y="156368"/>
                    <a:pt x="303213" y="312737"/>
                    <a:pt x="266700" y="428625"/>
                  </a:cubicBezTo>
                  <a:cubicBezTo>
                    <a:pt x="230187" y="544513"/>
                    <a:pt x="115093" y="619919"/>
                    <a:pt x="0" y="695325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 rot="433062">
              <a:off x="4856724" y="3733800"/>
              <a:ext cx="3086100" cy="1600201"/>
            </a:xfrm>
            <a:custGeom>
              <a:avLst/>
              <a:gdLst>
                <a:gd name="connsiteX0" fmla="*/ 3086100 w 3086100"/>
                <a:gd name="connsiteY0" fmla="*/ 0 h 1714555"/>
                <a:gd name="connsiteX1" fmla="*/ 1362075 w 3086100"/>
                <a:gd name="connsiteY1" fmla="*/ 1714500 h 1714555"/>
                <a:gd name="connsiteX2" fmla="*/ 0 w 3086100"/>
                <a:gd name="connsiteY2" fmla="*/ 47625 h 171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6100" h="1714555">
                  <a:moveTo>
                    <a:pt x="3086100" y="0"/>
                  </a:moveTo>
                  <a:cubicBezTo>
                    <a:pt x="2481262" y="853281"/>
                    <a:pt x="1876425" y="1706563"/>
                    <a:pt x="1362075" y="1714500"/>
                  </a:cubicBezTo>
                  <a:cubicBezTo>
                    <a:pt x="847725" y="1722437"/>
                    <a:pt x="423862" y="885031"/>
                    <a:pt x="0" y="47625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8528" y="5405024"/>
              <a:ext cx="202811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Enter the time token back into</a:t>
              </a:r>
              <a:br>
                <a:rPr lang="en-US" sz="1100" dirty="0" smtClean="0"/>
              </a:br>
              <a:r>
                <a:rPr lang="en-US" sz="1100" dirty="0" smtClean="0"/>
                <a:t>MeshCentral to complete setup.</a:t>
              </a:r>
              <a:endParaRPr lang="en-US" sz="110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891355" y="5028786"/>
              <a:ext cx="333375" cy="3333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6200775" y="924448"/>
              <a:ext cx="333375" cy="3333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975611" y="5453779"/>
              <a:ext cx="333375" cy="3333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663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112" y="487267"/>
            <a:ext cx="5644984" cy="4810608"/>
          </a:xfrm>
          <a:prstGeom prst="rect">
            <a:avLst/>
          </a:prstGeom>
          <a:effectLst>
            <a:outerShdw blurRad="165100" dist="38100" dir="5400000" sx="106000" sy="106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857" y="1811000"/>
            <a:ext cx="5644984" cy="4229422"/>
          </a:xfrm>
          <a:prstGeom prst="rect">
            <a:avLst/>
          </a:prstGeom>
          <a:effectLst>
            <a:outerShdw blurRad="165100" dist="38100" dir="5400000" sx="105000" sy="105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31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858" t="35690" r="26163" b="28745"/>
          <a:stretch/>
        </p:blipFill>
        <p:spPr>
          <a:xfrm>
            <a:off x="2009017" y="1133298"/>
            <a:ext cx="2848325" cy="127872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792565" y="1732609"/>
            <a:ext cx="2238272" cy="534903"/>
            <a:chOff x="5495766" y="2119372"/>
            <a:chExt cx="2238272" cy="534903"/>
          </a:xfrm>
        </p:grpSpPr>
        <p:sp>
          <p:nvSpPr>
            <p:cNvPr id="4" name="TextBox 3"/>
            <p:cNvSpPr txBox="1"/>
            <p:nvPr/>
          </p:nvSpPr>
          <p:spPr>
            <a:xfrm>
              <a:off x="5495766" y="2131055"/>
              <a:ext cx="20874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/>
                <a:t>MeshCentral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 rot="832650">
              <a:off x="7432352" y="21193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2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1440" t="16381" r="407" b="43126"/>
          <a:stretch/>
        </p:blipFill>
        <p:spPr>
          <a:xfrm>
            <a:off x="7010081" y="1214211"/>
            <a:ext cx="2924432" cy="1837038"/>
          </a:xfrm>
          <a:prstGeom prst="rect">
            <a:avLst/>
          </a:prstGeom>
          <a:effectLst>
            <a:outerShdw blurRad="152400" dist="38100" dir="5400000" sx="105000" sy="105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713" y="2864774"/>
            <a:ext cx="3139397" cy="2098270"/>
          </a:xfrm>
          <a:prstGeom prst="rect">
            <a:avLst/>
          </a:prstGeom>
          <a:effectLst>
            <a:outerShdw blurRad="165100" dist="38100" dir="5400000" sx="105000" sy="105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002" y="3362930"/>
            <a:ext cx="3856096" cy="1461175"/>
          </a:xfrm>
          <a:prstGeom prst="rect">
            <a:avLst/>
          </a:prstGeom>
          <a:effectLst>
            <a:outerShdw blurRad="165100" dist="38100" dir="5400000" sx="105000" sy="105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Freeform 8"/>
          <p:cNvSpPr/>
          <p:nvPr/>
        </p:nvSpPr>
        <p:spPr>
          <a:xfrm>
            <a:off x="4000608" y="2119847"/>
            <a:ext cx="3070118" cy="405123"/>
          </a:xfrm>
          <a:custGeom>
            <a:avLst/>
            <a:gdLst>
              <a:gd name="connsiteX0" fmla="*/ 0 w 3246540"/>
              <a:gd name="connsiteY0" fmla="*/ 50334 h 277261"/>
              <a:gd name="connsiteX1" fmla="*/ 1820411 w 3246540"/>
              <a:gd name="connsiteY1" fmla="*/ 276837 h 277261"/>
              <a:gd name="connsiteX2" fmla="*/ 3246540 w 3246540"/>
              <a:gd name="connsiteY2" fmla="*/ 0 h 27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6540" h="277261">
                <a:moveTo>
                  <a:pt x="0" y="50334"/>
                </a:moveTo>
                <a:cubicBezTo>
                  <a:pt x="639660" y="167780"/>
                  <a:pt x="1279321" y="285226"/>
                  <a:pt x="1820411" y="276837"/>
                </a:cubicBezTo>
                <a:cubicBezTo>
                  <a:pt x="2361501" y="268448"/>
                  <a:pt x="2804020" y="134224"/>
                  <a:pt x="3246540" y="0"/>
                </a:cubicBezTo>
              </a:path>
            </a:pathLst>
          </a:custGeom>
          <a:noFill/>
          <a:ln w="666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176777" y="4510709"/>
            <a:ext cx="2919369" cy="475676"/>
          </a:xfrm>
          <a:custGeom>
            <a:avLst/>
            <a:gdLst>
              <a:gd name="connsiteX0" fmla="*/ 0 w 2919369"/>
              <a:gd name="connsiteY0" fmla="*/ 0 h 344283"/>
              <a:gd name="connsiteX1" fmla="*/ 1602297 w 2919369"/>
              <a:gd name="connsiteY1" fmla="*/ 343949 h 344283"/>
              <a:gd name="connsiteX2" fmla="*/ 2919369 w 2919369"/>
              <a:gd name="connsiteY2" fmla="*/ 50334 h 3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9369" h="344283">
                <a:moveTo>
                  <a:pt x="0" y="0"/>
                </a:moveTo>
                <a:cubicBezTo>
                  <a:pt x="557868" y="167780"/>
                  <a:pt x="1115736" y="335560"/>
                  <a:pt x="1602297" y="343949"/>
                </a:cubicBezTo>
                <a:cubicBezTo>
                  <a:pt x="2088858" y="352338"/>
                  <a:pt x="2504113" y="201336"/>
                  <a:pt x="2919369" y="50334"/>
                </a:cubicBezTo>
              </a:path>
            </a:pathLst>
          </a:custGeom>
          <a:noFill/>
          <a:ln w="666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52132" t="35107" r="2089" b="44220"/>
          <a:stretch/>
        </p:blipFill>
        <p:spPr>
          <a:xfrm>
            <a:off x="4394023" y="5036988"/>
            <a:ext cx="2884513" cy="973019"/>
          </a:xfrm>
          <a:prstGeom prst="rect">
            <a:avLst/>
          </a:prstGeom>
          <a:effectLst>
            <a:outerShdw blurRad="165100" dist="38100" dir="5400000" sx="105000" sy="105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servercloud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62479" y="1857236"/>
            <a:ext cx="2498445" cy="268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034054" y="735005"/>
            <a:ext cx="180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Email verification</a:t>
            </a:r>
            <a:endParaRPr lang="en-US" dirty="0"/>
          </a:p>
        </p:txBody>
      </p:sp>
      <p:cxnSp>
        <p:nvCxnSpPr>
          <p:cNvPr id="14" name="Straight Connector 13"/>
          <p:cNvCxnSpPr>
            <a:stCxn id="13" idx="2"/>
          </p:cNvCxnSpPr>
          <p:nvPr/>
        </p:nvCxnSpPr>
        <p:spPr>
          <a:xfrm flipH="1">
            <a:off x="4285833" y="1104337"/>
            <a:ext cx="649334" cy="246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3" idx="2"/>
          </p:cNvCxnSpPr>
          <p:nvPr/>
        </p:nvCxnSpPr>
        <p:spPr>
          <a:xfrm>
            <a:off x="4935167" y="1104337"/>
            <a:ext cx="1944827" cy="597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66773" y="5415792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Account Reset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212042" y="4259040"/>
            <a:ext cx="729843" cy="1043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6" idx="3"/>
            <a:endCxn id="11" idx="1"/>
          </p:cNvCxnSpPr>
          <p:nvPr/>
        </p:nvCxnSpPr>
        <p:spPr>
          <a:xfrm flipV="1">
            <a:off x="3888664" y="5523498"/>
            <a:ext cx="505359" cy="76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6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039" y="2160310"/>
            <a:ext cx="2021521" cy="1145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48" y="1143194"/>
            <a:ext cx="4348387" cy="4300537"/>
          </a:xfrm>
          <a:prstGeom prst="rect">
            <a:avLst/>
          </a:prstGeom>
          <a:effectLst>
            <a:outerShdw blurRad="127000" dist="38100" dir="5400000" sx="106000" sy="106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8" descr="serverclou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33970" y="3404991"/>
            <a:ext cx="2429241" cy="2608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"/>
          <p:cNvSpPr/>
          <p:nvPr/>
        </p:nvSpPr>
        <p:spPr>
          <a:xfrm>
            <a:off x="2499932" y="3161588"/>
            <a:ext cx="1073692" cy="1543050"/>
          </a:xfrm>
          <a:custGeom>
            <a:avLst/>
            <a:gdLst>
              <a:gd name="connsiteX0" fmla="*/ 515131 w 2124856"/>
              <a:gd name="connsiteY0" fmla="*/ 0 h 1543050"/>
              <a:gd name="connsiteX1" fmla="*/ 96031 w 2124856"/>
              <a:gd name="connsiteY1" fmla="*/ 914400 h 1543050"/>
              <a:gd name="connsiteX2" fmla="*/ 2124856 w 2124856"/>
              <a:gd name="connsiteY2" fmla="*/ 154305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4856" h="1543050">
                <a:moveTo>
                  <a:pt x="515131" y="0"/>
                </a:moveTo>
                <a:cubicBezTo>
                  <a:pt x="171437" y="328612"/>
                  <a:pt x="-172256" y="657225"/>
                  <a:pt x="96031" y="914400"/>
                </a:cubicBezTo>
                <a:cubicBezTo>
                  <a:pt x="364318" y="1171575"/>
                  <a:pt x="1244587" y="1357312"/>
                  <a:pt x="2124856" y="1543050"/>
                </a:cubicBezTo>
              </a:path>
            </a:pathLst>
          </a:custGeom>
          <a:noFill/>
          <a:ln w="1174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13505" y="1624970"/>
            <a:ext cx="1428596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IoT Device</a:t>
            </a:r>
          </a:p>
          <a:p>
            <a:pPr algn="ctr"/>
            <a:r>
              <a:rPr lang="en-US" sz="1050" dirty="0" smtClean="0"/>
              <a:t>Windows / Linux / OSX</a:t>
            </a:r>
            <a:endParaRPr lang="en-US" sz="1050" dirty="0"/>
          </a:p>
        </p:txBody>
      </p:sp>
      <p:grpSp>
        <p:nvGrpSpPr>
          <p:cNvPr id="7" name="Group 6"/>
          <p:cNvGrpSpPr/>
          <p:nvPr/>
        </p:nvGrpSpPr>
        <p:grpSpPr>
          <a:xfrm>
            <a:off x="3204876" y="3336819"/>
            <a:ext cx="2238272" cy="534903"/>
            <a:chOff x="5495766" y="2119372"/>
            <a:chExt cx="2238272" cy="534903"/>
          </a:xfrm>
        </p:grpSpPr>
        <p:sp>
          <p:nvSpPr>
            <p:cNvPr id="8" name="TextBox 7"/>
            <p:cNvSpPr txBox="1"/>
            <p:nvPr/>
          </p:nvSpPr>
          <p:spPr>
            <a:xfrm>
              <a:off x="5495766" y="2131055"/>
              <a:ext cx="20874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/>
                <a:t>MeshCentral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832650">
              <a:off x="7432352" y="21193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2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Freeform 9"/>
          <p:cNvSpPr/>
          <p:nvPr/>
        </p:nvSpPr>
        <p:spPr>
          <a:xfrm>
            <a:off x="4879910" y="4741832"/>
            <a:ext cx="1131314" cy="110086"/>
          </a:xfrm>
          <a:custGeom>
            <a:avLst/>
            <a:gdLst>
              <a:gd name="connsiteX0" fmla="*/ 0 w 1371600"/>
              <a:gd name="connsiteY0" fmla="*/ 57150 h 200834"/>
              <a:gd name="connsiteX1" fmla="*/ 600075 w 1371600"/>
              <a:gd name="connsiteY1" fmla="*/ 200025 h 200834"/>
              <a:gd name="connsiteX2" fmla="*/ 1371600 w 1371600"/>
              <a:gd name="connsiteY2" fmla="*/ 0 h 20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200834">
                <a:moveTo>
                  <a:pt x="0" y="57150"/>
                </a:moveTo>
                <a:cubicBezTo>
                  <a:pt x="185737" y="133350"/>
                  <a:pt x="371475" y="209550"/>
                  <a:pt x="600075" y="200025"/>
                </a:cubicBezTo>
                <a:cubicBezTo>
                  <a:pt x="828675" y="190500"/>
                  <a:pt x="1100137" y="95250"/>
                  <a:pt x="1371600" y="0"/>
                </a:cubicBezTo>
              </a:path>
            </a:pathLst>
          </a:custGeom>
          <a:noFill/>
          <a:ln w="1174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6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06149" y="2293154"/>
            <a:ext cx="42888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/>
              <a:t>Real Time Interface</a:t>
            </a:r>
            <a:endParaRPr lang="en-US" sz="4000" b="1" dirty="0"/>
          </a:p>
          <a:p>
            <a:pPr algn="ctr"/>
            <a:endParaRPr lang="en-US" sz="4000" b="1" dirty="0" smtClean="0"/>
          </a:p>
          <a:p>
            <a:pPr algn="ctr"/>
            <a:r>
              <a:rPr lang="en-US" sz="3200" dirty="0" smtClean="0"/>
              <a:t>No Refresh. Everything</a:t>
            </a:r>
            <a:br>
              <a:rPr lang="en-US" sz="3200" dirty="0" smtClean="0"/>
            </a:br>
            <a:r>
              <a:rPr lang="en-US" sz="3200" dirty="0" smtClean="0"/>
              <a:t>shown</a:t>
            </a:r>
            <a:r>
              <a:rPr lang="en-US" sz="3200" dirty="0"/>
              <a:t> </a:t>
            </a:r>
            <a:r>
              <a:rPr lang="en-US" sz="3200" dirty="0" smtClean="0"/>
              <a:t>as it happens.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3743" y="68732"/>
            <a:ext cx="3107705" cy="1894983"/>
            <a:chOff x="313743" y="68732"/>
            <a:chExt cx="3107705" cy="1894983"/>
          </a:xfrm>
        </p:grpSpPr>
        <p:sp>
          <p:nvSpPr>
            <p:cNvPr id="14" name="Freeform 13"/>
            <p:cNvSpPr/>
            <p:nvPr/>
          </p:nvSpPr>
          <p:spPr>
            <a:xfrm>
              <a:off x="313743" y="586736"/>
              <a:ext cx="570155" cy="1376979"/>
            </a:xfrm>
            <a:custGeom>
              <a:avLst/>
              <a:gdLst>
                <a:gd name="connsiteX0" fmla="*/ 570155 w 570155"/>
                <a:gd name="connsiteY0" fmla="*/ 0 h 1376979"/>
                <a:gd name="connsiteX1" fmla="*/ 0 w 570155"/>
                <a:gd name="connsiteY1" fmla="*/ 839096 h 1376979"/>
                <a:gd name="connsiteX2" fmla="*/ 570155 w 570155"/>
                <a:gd name="connsiteY2" fmla="*/ 1376979 h 137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0155" h="1376979">
                  <a:moveTo>
                    <a:pt x="570155" y="0"/>
                  </a:moveTo>
                  <a:cubicBezTo>
                    <a:pt x="285077" y="304800"/>
                    <a:pt x="0" y="609600"/>
                    <a:pt x="0" y="839096"/>
                  </a:cubicBezTo>
                  <a:cubicBezTo>
                    <a:pt x="0" y="1068592"/>
                    <a:pt x="285077" y="1222785"/>
                    <a:pt x="570155" y="1376979"/>
                  </a:cubicBezTo>
                </a:path>
              </a:pathLst>
            </a:custGeom>
            <a:noFill/>
            <a:ln w="66675">
              <a:solidFill>
                <a:schemeClr val="accent1">
                  <a:shade val="50000"/>
                  <a:alpha val="2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servercloud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01574" y="68732"/>
              <a:ext cx="964648" cy="1036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6" name="Group 15"/>
            <p:cNvGrpSpPr/>
            <p:nvPr/>
          </p:nvGrpSpPr>
          <p:grpSpPr>
            <a:xfrm>
              <a:off x="1204692" y="240404"/>
              <a:ext cx="2216756" cy="534903"/>
              <a:chOff x="5495766" y="2119372"/>
              <a:chExt cx="2216756" cy="534903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5495766" y="2131055"/>
                <a:ext cx="2087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 smtClean="0"/>
                  <a:t>MeshCentral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832650">
                <a:off x="7410836" y="21193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2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154" y="1704112"/>
            <a:ext cx="2782805" cy="2315543"/>
          </a:xfrm>
          <a:prstGeom prst="rect">
            <a:avLst/>
          </a:prstGeom>
          <a:effectLst>
            <a:outerShdw blurRad="1651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729" y="3658310"/>
            <a:ext cx="2782805" cy="2315543"/>
          </a:xfrm>
          <a:prstGeom prst="rect">
            <a:avLst/>
          </a:prstGeom>
          <a:effectLst>
            <a:outerShdw blurRad="1651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873" y="1239897"/>
            <a:ext cx="2782805" cy="1749636"/>
          </a:xfrm>
          <a:prstGeom prst="rect">
            <a:avLst/>
          </a:prstGeom>
          <a:effectLst>
            <a:outerShdw blurRad="1651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4848" y="2696088"/>
            <a:ext cx="2782805" cy="1905390"/>
          </a:xfrm>
          <a:prstGeom prst="rect">
            <a:avLst/>
          </a:prstGeom>
          <a:effectLst>
            <a:outerShdw blurRad="165100" dist="38100" dir="5400000" sx="104000" sy="104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490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/>
          <p:cNvSpPr/>
          <p:nvPr/>
        </p:nvSpPr>
        <p:spPr>
          <a:xfrm>
            <a:off x="4586959" y="884801"/>
            <a:ext cx="2669114" cy="2046369"/>
          </a:xfrm>
          <a:prstGeom prst="rightArrow">
            <a:avLst/>
          </a:prstGeom>
          <a:solidFill>
            <a:schemeClr val="bg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" name="Freeform 3"/>
          <p:cNvSpPr/>
          <p:nvPr/>
        </p:nvSpPr>
        <p:spPr>
          <a:xfrm>
            <a:off x="3819127" y="944654"/>
            <a:ext cx="693681" cy="632806"/>
          </a:xfrm>
          <a:custGeom>
            <a:avLst/>
            <a:gdLst>
              <a:gd name="connsiteX0" fmla="*/ 0 w 518984"/>
              <a:gd name="connsiteY0" fmla="*/ 46050 h 589747"/>
              <a:gd name="connsiteX1" fmla="*/ 420130 w 518984"/>
              <a:gd name="connsiteY1" fmla="*/ 54288 h 589747"/>
              <a:gd name="connsiteX2" fmla="*/ 518984 w 518984"/>
              <a:gd name="connsiteY2" fmla="*/ 589747 h 589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8984" h="589747">
                <a:moveTo>
                  <a:pt x="0" y="46050"/>
                </a:moveTo>
                <a:cubicBezTo>
                  <a:pt x="166816" y="4861"/>
                  <a:pt x="333633" y="-36328"/>
                  <a:pt x="420130" y="54288"/>
                </a:cubicBezTo>
                <a:cubicBezTo>
                  <a:pt x="506627" y="144904"/>
                  <a:pt x="512805" y="367325"/>
                  <a:pt x="518984" y="589747"/>
                </a:cubicBezTo>
              </a:path>
            </a:pathLst>
          </a:custGeom>
          <a:noFill/>
          <a:ln w="66675" cap="rnd"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5" name="Picture 8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1553" y="860791"/>
            <a:ext cx="1717485" cy="184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 bwMode="auto">
          <a:xfrm>
            <a:off x="3214439" y="1513304"/>
            <a:ext cx="1265334" cy="931505"/>
          </a:xfrm>
          <a:prstGeom prst="roundRect">
            <a:avLst/>
          </a:prstGeom>
          <a:solidFill>
            <a:srgbClr val="0752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5400000" sx="107000" sy="107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chemeClr val="bg1"/>
                </a:solidFill>
                <a:latin typeface="Neo Sans Intel Medium" pitchFamily="34" charset="0"/>
                <a:cs typeface="Arial" charset="0"/>
              </a:rPr>
              <a:t>Agent</a:t>
            </a:r>
            <a:endParaRPr lang="en-US" sz="2000" dirty="0">
              <a:solidFill>
                <a:schemeClr val="bg1"/>
              </a:solidFill>
              <a:latin typeface="Neo Sans Intel Medium" pitchFamily="34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0201">
            <a:off x="4183020" y="1338590"/>
            <a:ext cx="593506" cy="5935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677" y="1362807"/>
            <a:ext cx="757573" cy="453285"/>
          </a:xfrm>
          <a:prstGeom prst="rect">
            <a:avLst/>
          </a:prstGeom>
          <a:effectLst>
            <a:outerShdw blurRad="177800" dist="38100" dir="5400000" sx="106000" sy="106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0201">
            <a:off x="4183021" y="1971254"/>
            <a:ext cx="593506" cy="5935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0201">
            <a:off x="7598247" y="847917"/>
            <a:ext cx="593506" cy="5935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0201">
            <a:off x="7598249" y="1343439"/>
            <a:ext cx="593506" cy="5935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0201">
            <a:off x="7598247" y="1845916"/>
            <a:ext cx="593506" cy="5935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0201">
            <a:off x="7598249" y="2341439"/>
            <a:ext cx="593506" cy="5935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4735779" y="1416130"/>
            <a:ext cx="1116139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Agent Root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735779" y="2058502"/>
            <a:ext cx="1453538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Secondary Cert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6484219" y="1026945"/>
            <a:ext cx="1163012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Server Root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710756" y="1518724"/>
            <a:ext cx="936475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MPS cert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674129" y="2011441"/>
            <a:ext cx="969048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Web Cert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569292" y="2513918"/>
            <a:ext cx="1073884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Agent Cert</a:t>
            </a:r>
            <a:endParaRPr lang="en-US" sz="16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84" y="620396"/>
            <a:ext cx="528811" cy="52881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37621" y="740818"/>
            <a:ext cx="9701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Optional TPM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2571210" y="4245540"/>
            <a:ext cx="3520122" cy="2113385"/>
          </a:xfrm>
          <a:prstGeom prst="roundRect">
            <a:avLst/>
          </a:prstGeom>
          <a:noFill/>
          <a:ln w="41275" cap="flat" cmpd="sng" algn="ctr">
            <a:solidFill>
              <a:schemeClr val="accent1">
                <a:alpha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bg1"/>
              </a:solidFill>
              <a:latin typeface="Neo Sans Intel Medium" pitchFamily="34" charset="0"/>
              <a:cs typeface="Arial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0201">
            <a:off x="3793501" y="4615211"/>
            <a:ext cx="593506" cy="5935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681" y="5437225"/>
            <a:ext cx="517071" cy="517071"/>
          </a:xfrm>
          <a:prstGeom prst="rect">
            <a:avLst/>
          </a:prstGeom>
          <a:effectLst>
            <a:outerShdw blurRad="1397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0201">
            <a:off x="3829776" y="5411824"/>
            <a:ext cx="593506" cy="5935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/>
          <p:cNvCxnSpPr/>
          <p:nvPr/>
        </p:nvCxnSpPr>
        <p:spPr>
          <a:xfrm>
            <a:off x="3373951" y="4869370"/>
            <a:ext cx="388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373951" y="5696901"/>
            <a:ext cx="388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24402" y="4358145"/>
            <a:ext cx="8002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Agent Root</a:t>
            </a:r>
            <a:endParaRPr lang="en-US" sz="105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6"/>
          <a:stretch/>
        </p:blipFill>
        <p:spPr>
          <a:xfrm>
            <a:off x="2628594" y="4551001"/>
            <a:ext cx="911661" cy="72672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25842" y="6000153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Secondary Cert</a:t>
            </a:r>
            <a:endParaRPr lang="en-US" sz="105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439057" y="4869370"/>
            <a:ext cx="388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455677" y="5695761"/>
            <a:ext cx="388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912845" y="4607833"/>
            <a:ext cx="114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Agent to server</a:t>
            </a:r>
            <a:br>
              <a:rPr lang="en-US" sz="1200" dirty="0" smtClean="0"/>
            </a:br>
            <a:r>
              <a:rPr lang="en-US" sz="1200" dirty="0" smtClean="0"/>
              <a:t>authentication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36027" y="5380919"/>
            <a:ext cx="109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WebRTC</a:t>
            </a:r>
            <a:br>
              <a:rPr lang="en-US" sz="1200" dirty="0" smtClean="0"/>
            </a:br>
            <a:r>
              <a:rPr lang="en-US" sz="1200" dirty="0" smtClean="0"/>
              <a:t>authentication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6510286" y="4245540"/>
            <a:ext cx="3520122" cy="2113385"/>
          </a:xfrm>
          <a:prstGeom prst="roundRect">
            <a:avLst/>
          </a:prstGeom>
          <a:noFill/>
          <a:ln w="41275" cap="flat" cmpd="sng" algn="ctr">
            <a:solidFill>
              <a:schemeClr val="accent1">
                <a:alpha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14375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bg1"/>
              </a:solidFill>
              <a:latin typeface="Neo Sans Intel Medium" pitchFamily="34" charset="0"/>
              <a:cs typeface="Arial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0201">
            <a:off x="7732577" y="4958954"/>
            <a:ext cx="593506" cy="5935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757" y="5029825"/>
            <a:ext cx="517071" cy="517071"/>
          </a:xfrm>
          <a:prstGeom prst="rect">
            <a:avLst/>
          </a:prstGeom>
          <a:effectLst>
            <a:outerShdw blurRad="1397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Arrow Connector 37"/>
          <p:cNvCxnSpPr/>
          <p:nvPr/>
        </p:nvCxnSpPr>
        <p:spPr>
          <a:xfrm>
            <a:off x="7313026" y="5276770"/>
            <a:ext cx="388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638015" y="4679531"/>
            <a:ext cx="8002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Agent Root</a:t>
            </a:r>
            <a:endParaRPr lang="en-US" sz="105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8446078" y="4867391"/>
            <a:ext cx="358461" cy="246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43" idx="1"/>
          </p:cNvCxnSpPr>
          <p:nvPr/>
        </p:nvCxnSpPr>
        <p:spPr>
          <a:xfrm>
            <a:off x="8424020" y="5380919"/>
            <a:ext cx="451081" cy="230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851920" y="4607833"/>
            <a:ext cx="114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Agent to server</a:t>
            </a:r>
            <a:br>
              <a:rPr lang="en-US" sz="1200" dirty="0" smtClean="0"/>
            </a:br>
            <a:r>
              <a:rPr lang="en-US" sz="1200" dirty="0" smtClean="0"/>
              <a:t>authentication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875101" y="5380919"/>
            <a:ext cx="109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WebRTC</a:t>
            </a:r>
            <a:br>
              <a:rPr lang="en-US" sz="1200" dirty="0" smtClean="0"/>
            </a:br>
            <a:r>
              <a:rPr lang="en-US" sz="1200" dirty="0" smtClean="0"/>
              <a:t>authentication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102985" y="5206376"/>
            <a:ext cx="0" cy="264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71209" y="3875261"/>
            <a:ext cx="3520121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Mesh Agent with certificate hardening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487792" y="3875261"/>
            <a:ext cx="3520121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Mesh Agent without </a:t>
            </a:r>
            <a:r>
              <a:rPr lang="en-US" sz="1200" dirty="0"/>
              <a:t>hardening</a:t>
            </a:r>
            <a:r>
              <a:rPr lang="en-US" sz="1200" dirty="0" smtClean="0"/>
              <a:t> </a:t>
            </a:r>
          </a:p>
        </p:txBody>
      </p:sp>
      <p:sp>
        <p:nvSpPr>
          <p:cNvPr id="47" name="Freeform 46"/>
          <p:cNvSpPr/>
          <p:nvPr/>
        </p:nvSpPr>
        <p:spPr>
          <a:xfrm>
            <a:off x="3616575" y="2743254"/>
            <a:ext cx="331369" cy="1069424"/>
          </a:xfrm>
          <a:custGeom>
            <a:avLst/>
            <a:gdLst>
              <a:gd name="connsiteX0" fmla="*/ 247917 w 247917"/>
              <a:gd name="connsiteY0" fmla="*/ 0 h 800100"/>
              <a:gd name="connsiteX1" fmla="*/ 267 w 247917"/>
              <a:gd name="connsiteY1" fmla="*/ 371475 h 800100"/>
              <a:gd name="connsiteX2" fmla="*/ 209817 w 247917"/>
              <a:gd name="connsiteY2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917" h="800100">
                <a:moveTo>
                  <a:pt x="247917" y="0"/>
                </a:moveTo>
                <a:cubicBezTo>
                  <a:pt x="127267" y="119062"/>
                  <a:pt x="6617" y="238125"/>
                  <a:pt x="267" y="371475"/>
                </a:cubicBezTo>
                <a:cubicBezTo>
                  <a:pt x="-6083" y="504825"/>
                  <a:pt x="101867" y="652462"/>
                  <a:pt x="209817" y="800100"/>
                </a:cubicBezTo>
              </a:path>
            </a:pathLst>
          </a:custGeom>
          <a:noFill/>
          <a:ln w="444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8" name="Freeform 47"/>
          <p:cNvSpPr/>
          <p:nvPr/>
        </p:nvSpPr>
        <p:spPr>
          <a:xfrm>
            <a:off x="3946838" y="2730523"/>
            <a:ext cx="2891098" cy="1133080"/>
          </a:xfrm>
          <a:custGeom>
            <a:avLst/>
            <a:gdLst>
              <a:gd name="connsiteX0" fmla="*/ 828 w 2163003"/>
              <a:gd name="connsiteY0" fmla="*/ 0 h 847725"/>
              <a:gd name="connsiteX1" fmla="*/ 353253 w 2163003"/>
              <a:gd name="connsiteY1" fmla="*/ 476250 h 847725"/>
              <a:gd name="connsiteX2" fmla="*/ 2163003 w 2163003"/>
              <a:gd name="connsiteY2" fmla="*/ 847725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3003" h="847725">
                <a:moveTo>
                  <a:pt x="828" y="0"/>
                </a:moveTo>
                <a:cubicBezTo>
                  <a:pt x="-3141" y="167481"/>
                  <a:pt x="-7110" y="334963"/>
                  <a:pt x="353253" y="476250"/>
                </a:cubicBezTo>
                <a:cubicBezTo>
                  <a:pt x="713616" y="617538"/>
                  <a:pt x="1438309" y="732631"/>
                  <a:pt x="2163003" y="847725"/>
                </a:cubicBezTo>
              </a:path>
            </a:pathLst>
          </a:custGeom>
          <a:noFill/>
          <a:ln w="444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9" name="TextBox 48"/>
          <p:cNvSpPr txBox="1"/>
          <p:nvPr/>
        </p:nvSpPr>
        <p:spPr>
          <a:xfrm>
            <a:off x="2786389" y="4329860"/>
            <a:ext cx="564579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TPM</a:t>
            </a:r>
            <a:endParaRPr 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8118286" y="720479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MeshCentral</a:t>
            </a:r>
          </a:p>
        </p:txBody>
      </p:sp>
      <p:sp>
        <p:nvSpPr>
          <p:cNvPr id="51" name="TextBox 50"/>
          <p:cNvSpPr txBox="1"/>
          <p:nvPr/>
        </p:nvSpPr>
        <p:spPr>
          <a:xfrm rot="832650">
            <a:off x="9467159" y="685684"/>
            <a:ext cx="288862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2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0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065649" y="611146"/>
            <a:ext cx="7226115" cy="5164798"/>
            <a:chOff x="2065649" y="611146"/>
            <a:chExt cx="7226115" cy="516479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5649" y="611146"/>
              <a:ext cx="2890446" cy="2621295"/>
            </a:xfrm>
            <a:prstGeom prst="rect">
              <a:avLst/>
            </a:prstGeom>
            <a:effectLst>
              <a:outerShdw blurRad="177800" dist="38100" dir="5400000" sx="106000" sy="106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3484" y="1024263"/>
              <a:ext cx="2890446" cy="2621295"/>
            </a:xfrm>
            <a:prstGeom prst="rect">
              <a:avLst/>
            </a:prstGeom>
            <a:effectLst>
              <a:outerShdw blurRad="177800" dist="38100" dir="5400000" sx="106000" sy="106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1318" y="1437380"/>
              <a:ext cx="2890446" cy="2621295"/>
            </a:xfrm>
            <a:prstGeom prst="rect">
              <a:avLst/>
            </a:prstGeom>
            <a:effectLst>
              <a:outerShdw blurRad="177800" dist="38100" dir="5400000" sx="106000" sy="106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08729" y="2815214"/>
              <a:ext cx="2876123" cy="2608305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9456" y="3167639"/>
              <a:ext cx="2876123" cy="2608305"/>
            </a:xfrm>
            <a:prstGeom prst="rect">
              <a:avLst/>
            </a:prstGeom>
            <a:effectLst>
              <a:outerShdw blurRad="177800" dist="38100" dir="5400000" sx="105000" sy="105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938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005" y="855565"/>
            <a:ext cx="3448113" cy="370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4051177" y="1741298"/>
            <a:ext cx="7042747" cy="1627678"/>
            <a:chOff x="3189047" y="2073037"/>
            <a:chExt cx="7042747" cy="1627678"/>
          </a:xfrm>
        </p:grpSpPr>
        <p:sp>
          <p:nvSpPr>
            <p:cNvPr id="4" name="TextBox 3"/>
            <p:cNvSpPr txBox="1"/>
            <p:nvPr/>
          </p:nvSpPr>
          <p:spPr>
            <a:xfrm>
              <a:off x="3189047" y="2131055"/>
              <a:ext cx="670087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600" b="1" dirty="0" smtClean="0"/>
                <a:t>MeshCentral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 rot="832650">
              <a:off x="9696070" y="2073037"/>
              <a:ext cx="5357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smtClean="0">
                  <a:solidFill>
                    <a:srgbClr val="FF0000"/>
                  </a:solidFill>
                </a:rPr>
                <a:t>2</a:t>
              </a:r>
              <a:endParaRPr lang="en-US" sz="5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33666" y="3975467"/>
            <a:ext cx="4935894" cy="1582045"/>
            <a:chOff x="4933666" y="4339360"/>
            <a:chExt cx="4935894" cy="1582045"/>
          </a:xfrm>
        </p:grpSpPr>
        <p:grpSp>
          <p:nvGrpSpPr>
            <p:cNvPr id="15" name="Group 14"/>
            <p:cNvGrpSpPr/>
            <p:nvPr/>
          </p:nvGrpSpPr>
          <p:grpSpPr>
            <a:xfrm>
              <a:off x="4933666" y="4339360"/>
              <a:ext cx="4935894" cy="997756"/>
              <a:chOff x="4816134" y="4258630"/>
              <a:chExt cx="4935894" cy="997756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4816134" y="4258630"/>
                <a:ext cx="4935894" cy="99775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65100" dist="38100" dir="5400000" sx="104000" sy="104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0824" y="4486258"/>
                <a:ext cx="611313" cy="611313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2807" y="4561338"/>
                <a:ext cx="808555" cy="495311"/>
              </a:xfrm>
              <a:prstGeom prst="rect">
                <a:avLst/>
              </a:prstGeom>
            </p:spPr>
          </p:pic>
          <p:grpSp>
            <p:nvGrpSpPr>
              <p:cNvPr id="8" name="Group 7"/>
              <p:cNvGrpSpPr/>
              <p:nvPr/>
            </p:nvGrpSpPr>
            <p:grpSpPr>
              <a:xfrm>
                <a:off x="6681140" y="4501193"/>
                <a:ext cx="622285" cy="638439"/>
                <a:chOff x="4101677" y="3891560"/>
                <a:chExt cx="1829309" cy="1876797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6414" y="3891560"/>
                  <a:ext cx="1419835" cy="1419835"/>
                </a:xfrm>
                <a:prstGeom prst="rect">
                  <a:avLst/>
                </a:prstGeom>
              </p:spPr>
            </p:pic>
            <p:sp>
              <p:nvSpPr>
                <p:cNvPr id="10" name="TextBox 9"/>
                <p:cNvSpPr txBox="1"/>
                <p:nvPr/>
              </p:nvSpPr>
              <p:spPr>
                <a:xfrm>
                  <a:off x="4101677" y="5270739"/>
                  <a:ext cx="1829309" cy="4976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500" dirty="0" smtClean="0">
                      <a:latin typeface="Britannic Bold" panose="020B0903060703020204" pitchFamily="34" charset="0"/>
                    </a:rPr>
                    <a:t>HARDWARE TLS</a:t>
                  </a:r>
                  <a:endParaRPr lang="en-US" sz="500" dirty="0">
                    <a:latin typeface="Britannic Bold" panose="020B0903060703020204" pitchFamily="34" charset="0"/>
                  </a:endParaRPr>
                </a:p>
              </p:txBody>
            </p: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9920" y="4525005"/>
                <a:ext cx="465006" cy="46500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1581" y="4527178"/>
                <a:ext cx="458417" cy="52947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45984" y="4501193"/>
                <a:ext cx="969429" cy="555456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5866419" y="5459740"/>
              <a:ext cx="307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/>
                <a:t>MeshCommander.com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658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79882" y="2293154"/>
            <a:ext cx="41413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/>
              <a:t>Remote Desktop</a:t>
            </a:r>
            <a:endParaRPr lang="en-US" sz="4000" b="1" dirty="0"/>
          </a:p>
          <a:p>
            <a:pPr algn="ctr"/>
            <a:endParaRPr lang="en-US" sz="4000" b="1" dirty="0" smtClean="0"/>
          </a:p>
          <a:p>
            <a:pPr algn="ctr"/>
            <a:r>
              <a:rPr lang="en-US" sz="3200" dirty="0" smtClean="0"/>
              <a:t>Control your computers</a:t>
            </a:r>
            <a:br>
              <a:rPr lang="en-US" sz="3200" dirty="0" smtClean="0"/>
            </a:br>
            <a:r>
              <a:rPr lang="en-US" sz="3200" dirty="0" smtClean="0"/>
              <a:t>over the Internet.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13743" y="68732"/>
            <a:ext cx="3107705" cy="1894983"/>
            <a:chOff x="313743" y="68732"/>
            <a:chExt cx="3107705" cy="1894983"/>
          </a:xfrm>
        </p:grpSpPr>
        <p:sp>
          <p:nvSpPr>
            <p:cNvPr id="15" name="Freeform 14"/>
            <p:cNvSpPr/>
            <p:nvPr/>
          </p:nvSpPr>
          <p:spPr>
            <a:xfrm>
              <a:off x="313743" y="586736"/>
              <a:ext cx="570155" cy="1376979"/>
            </a:xfrm>
            <a:custGeom>
              <a:avLst/>
              <a:gdLst>
                <a:gd name="connsiteX0" fmla="*/ 570155 w 570155"/>
                <a:gd name="connsiteY0" fmla="*/ 0 h 1376979"/>
                <a:gd name="connsiteX1" fmla="*/ 0 w 570155"/>
                <a:gd name="connsiteY1" fmla="*/ 839096 h 1376979"/>
                <a:gd name="connsiteX2" fmla="*/ 570155 w 570155"/>
                <a:gd name="connsiteY2" fmla="*/ 1376979 h 137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0155" h="1376979">
                  <a:moveTo>
                    <a:pt x="570155" y="0"/>
                  </a:moveTo>
                  <a:cubicBezTo>
                    <a:pt x="285077" y="304800"/>
                    <a:pt x="0" y="609600"/>
                    <a:pt x="0" y="839096"/>
                  </a:cubicBezTo>
                  <a:cubicBezTo>
                    <a:pt x="0" y="1068592"/>
                    <a:pt x="285077" y="1222785"/>
                    <a:pt x="570155" y="1376979"/>
                  </a:cubicBezTo>
                </a:path>
              </a:pathLst>
            </a:custGeom>
            <a:noFill/>
            <a:ln w="66675">
              <a:solidFill>
                <a:schemeClr val="accent1">
                  <a:shade val="50000"/>
                  <a:alpha val="2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ervercloud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01574" y="68732"/>
              <a:ext cx="964648" cy="1036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7" name="Group 16"/>
            <p:cNvGrpSpPr/>
            <p:nvPr/>
          </p:nvGrpSpPr>
          <p:grpSpPr>
            <a:xfrm>
              <a:off x="1204692" y="240404"/>
              <a:ext cx="2216756" cy="534903"/>
              <a:chOff x="5495766" y="2119372"/>
              <a:chExt cx="2216756" cy="534903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5495766" y="2131055"/>
                <a:ext cx="2087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 smtClean="0"/>
                  <a:t>MeshCentral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832650">
                <a:off x="7410836" y="21193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2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982" y="1171601"/>
            <a:ext cx="5486894" cy="4565587"/>
          </a:xfrm>
          <a:prstGeom prst="rect">
            <a:avLst/>
          </a:prstGeom>
          <a:effectLst>
            <a:outerShdw blurRad="165100" dist="38100" dir="5400000" sx="104000" sy="104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121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445412" y="2293154"/>
            <a:ext cx="38102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/>
              <a:t>Remote Terminal</a:t>
            </a:r>
            <a:endParaRPr lang="en-US" sz="4000" b="1" dirty="0"/>
          </a:p>
          <a:p>
            <a:pPr algn="ctr"/>
            <a:endParaRPr lang="en-US" sz="4000" b="1" dirty="0" smtClean="0"/>
          </a:p>
          <a:p>
            <a:pPr algn="ctr"/>
            <a:r>
              <a:rPr lang="en-US" sz="3200" dirty="0" smtClean="0"/>
              <a:t>Shell access to</a:t>
            </a:r>
            <a:br>
              <a:rPr lang="en-US" sz="3200" dirty="0" smtClean="0"/>
            </a:br>
            <a:r>
              <a:rPr lang="en-US" sz="3200" dirty="0" smtClean="0"/>
              <a:t>Linux and Windows.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13743" y="68732"/>
            <a:ext cx="3107705" cy="1894983"/>
            <a:chOff x="313743" y="68732"/>
            <a:chExt cx="3107705" cy="1894983"/>
          </a:xfrm>
        </p:grpSpPr>
        <p:sp>
          <p:nvSpPr>
            <p:cNvPr id="13" name="Freeform 12"/>
            <p:cNvSpPr/>
            <p:nvPr/>
          </p:nvSpPr>
          <p:spPr>
            <a:xfrm>
              <a:off x="313743" y="586736"/>
              <a:ext cx="570155" cy="1376979"/>
            </a:xfrm>
            <a:custGeom>
              <a:avLst/>
              <a:gdLst>
                <a:gd name="connsiteX0" fmla="*/ 570155 w 570155"/>
                <a:gd name="connsiteY0" fmla="*/ 0 h 1376979"/>
                <a:gd name="connsiteX1" fmla="*/ 0 w 570155"/>
                <a:gd name="connsiteY1" fmla="*/ 839096 h 1376979"/>
                <a:gd name="connsiteX2" fmla="*/ 570155 w 570155"/>
                <a:gd name="connsiteY2" fmla="*/ 1376979 h 137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0155" h="1376979">
                  <a:moveTo>
                    <a:pt x="570155" y="0"/>
                  </a:moveTo>
                  <a:cubicBezTo>
                    <a:pt x="285077" y="304800"/>
                    <a:pt x="0" y="609600"/>
                    <a:pt x="0" y="839096"/>
                  </a:cubicBezTo>
                  <a:cubicBezTo>
                    <a:pt x="0" y="1068592"/>
                    <a:pt x="285077" y="1222785"/>
                    <a:pt x="570155" y="1376979"/>
                  </a:cubicBezTo>
                </a:path>
              </a:pathLst>
            </a:custGeom>
            <a:noFill/>
            <a:ln w="66675">
              <a:solidFill>
                <a:schemeClr val="accent1">
                  <a:shade val="50000"/>
                  <a:alpha val="2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ervercloud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01574" y="68732"/>
              <a:ext cx="964648" cy="1036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5" name="Group 14"/>
            <p:cNvGrpSpPr/>
            <p:nvPr/>
          </p:nvGrpSpPr>
          <p:grpSpPr>
            <a:xfrm>
              <a:off x="1204692" y="240404"/>
              <a:ext cx="2216756" cy="534903"/>
              <a:chOff x="5495766" y="2119372"/>
              <a:chExt cx="2216756" cy="53490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5495766" y="2131055"/>
                <a:ext cx="2087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 smtClean="0"/>
                  <a:t>MeshCentral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832650">
                <a:off x="7410836" y="21193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2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980" y="1176040"/>
            <a:ext cx="5482927" cy="4562287"/>
          </a:xfrm>
          <a:prstGeom prst="rect">
            <a:avLst/>
          </a:prstGeom>
          <a:effectLst>
            <a:outerShdw blurRad="165100" dist="38100" dir="5400000" sx="104000" sy="104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916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893740" y="2293154"/>
            <a:ext cx="29136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/>
              <a:t>Remote Files</a:t>
            </a:r>
            <a:endParaRPr lang="en-US" sz="4000" b="1" dirty="0"/>
          </a:p>
          <a:p>
            <a:pPr algn="ctr"/>
            <a:endParaRPr lang="en-US" sz="4000" b="1" dirty="0" smtClean="0"/>
          </a:p>
          <a:p>
            <a:pPr algn="ctr"/>
            <a:r>
              <a:rPr lang="en-US" sz="3200" dirty="0" smtClean="0"/>
              <a:t>Transfer files</a:t>
            </a:r>
            <a:br>
              <a:rPr lang="en-US" sz="3200" dirty="0" smtClean="0"/>
            </a:br>
            <a:r>
              <a:rPr lang="en-US" sz="3200" dirty="0" smtClean="0"/>
              <a:t>to any device.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13743" y="68732"/>
            <a:ext cx="3107705" cy="1894983"/>
            <a:chOff x="313743" y="68732"/>
            <a:chExt cx="3107705" cy="1894983"/>
          </a:xfrm>
        </p:grpSpPr>
        <p:sp>
          <p:nvSpPr>
            <p:cNvPr id="13" name="Freeform 12"/>
            <p:cNvSpPr/>
            <p:nvPr/>
          </p:nvSpPr>
          <p:spPr>
            <a:xfrm>
              <a:off x="313743" y="586736"/>
              <a:ext cx="570155" cy="1376979"/>
            </a:xfrm>
            <a:custGeom>
              <a:avLst/>
              <a:gdLst>
                <a:gd name="connsiteX0" fmla="*/ 570155 w 570155"/>
                <a:gd name="connsiteY0" fmla="*/ 0 h 1376979"/>
                <a:gd name="connsiteX1" fmla="*/ 0 w 570155"/>
                <a:gd name="connsiteY1" fmla="*/ 839096 h 1376979"/>
                <a:gd name="connsiteX2" fmla="*/ 570155 w 570155"/>
                <a:gd name="connsiteY2" fmla="*/ 1376979 h 137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0155" h="1376979">
                  <a:moveTo>
                    <a:pt x="570155" y="0"/>
                  </a:moveTo>
                  <a:cubicBezTo>
                    <a:pt x="285077" y="304800"/>
                    <a:pt x="0" y="609600"/>
                    <a:pt x="0" y="839096"/>
                  </a:cubicBezTo>
                  <a:cubicBezTo>
                    <a:pt x="0" y="1068592"/>
                    <a:pt x="285077" y="1222785"/>
                    <a:pt x="570155" y="1376979"/>
                  </a:cubicBezTo>
                </a:path>
              </a:pathLst>
            </a:custGeom>
            <a:noFill/>
            <a:ln w="66675">
              <a:solidFill>
                <a:schemeClr val="accent1">
                  <a:shade val="50000"/>
                  <a:alpha val="2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ervercloud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01574" y="68732"/>
              <a:ext cx="964648" cy="1036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5" name="Group 14"/>
            <p:cNvGrpSpPr/>
            <p:nvPr/>
          </p:nvGrpSpPr>
          <p:grpSpPr>
            <a:xfrm>
              <a:off x="1204692" y="240404"/>
              <a:ext cx="2216756" cy="534903"/>
              <a:chOff x="5495766" y="2119372"/>
              <a:chExt cx="2216756" cy="53490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5495766" y="2131055"/>
                <a:ext cx="2087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 smtClean="0"/>
                  <a:t>MeshCentral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832650">
                <a:off x="7410836" y="21193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2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981" y="1171834"/>
            <a:ext cx="5486894" cy="4565587"/>
          </a:xfrm>
          <a:prstGeom prst="rect">
            <a:avLst/>
          </a:prstGeom>
          <a:effectLst>
            <a:outerShdw blurRad="165100" dist="38100" dir="5400000" sx="104000" sy="104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68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90247" y="2293154"/>
            <a:ext cx="43206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/>
              <a:t>Intel® AMT support</a:t>
            </a:r>
            <a:endParaRPr lang="en-US" sz="4000" b="1" dirty="0"/>
          </a:p>
          <a:p>
            <a:pPr algn="ctr"/>
            <a:endParaRPr lang="en-US" sz="4000" b="1" dirty="0" smtClean="0"/>
          </a:p>
          <a:p>
            <a:pPr algn="ctr"/>
            <a:r>
              <a:rPr lang="en-US" sz="3200" dirty="0" smtClean="0"/>
              <a:t>Over-the-Internet</a:t>
            </a:r>
            <a:br>
              <a:rPr lang="en-US" sz="3200" dirty="0" smtClean="0"/>
            </a:br>
            <a:r>
              <a:rPr lang="en-US" sz="3200" dirty="0" smtClean="0"/>
              <a:t>hardware</a:t>
            </a:r>
            <a:r>
              <a:rPr lang="en-US" sz="3200" dirty="0"/>
              <a:t> </a:t>
            </a:r>
            <a:r>
              <a:rPr lang="en-US" sz="3200" dirty="0" smtClean="0"/>
              <a:t>management.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13743" y="68732"/>
            <a:ext cx="3107705" cy="1894983"/>
            <a:chOff x="313743" y="68732"/>
            <a:chExt cx="3107705" cy="1894983"/>
          </a:xfrm>
        </p:grpSpPr>
        <p:sp>
          <p:nvSpPr>
            <p:cNvPr id="13" name="Freeform 12"/>
            <p:cNvSpPr/>
            <p:nvPr/>
          </p:nvSpPr>
          <p:spPr>
            <a:xfrm>
              <a:off x="313743" y="586736"/>
              <a:ext cx="570155" cy="1376979"/>
            </a:xfrm>
            <a:custGeom>
              <a:avLst/>
              <a:gdLst>
                <a:gd name="connsiteX0" fmla="*/ 570155 w 570155"/>
                <a:gd name="connsiteY0" fmla="*/ 0 h 1376979"/>
                <a:gd name="connsiteX1" fmla="*/ 0 w 570155"/>
                <a:gd name="connsiteY1" fmla="*/ 839096 h 1376979"/>
                <a:gd name="connsiteX2" fmla="*/ 570155 w 570155"/>
                <a:gd name="connsiteY2" fmla="*/ 1376979 h 137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0155" h="1376979">
                  <a:moveTo>
                    <a:pt x="570155" y="0"/>
                  </a:moveTo>
                  <a:cubicBezTo>
                    <a:pt x="285077" y="304800"/>
                    <a:pt x="0" y="609600"/>
                    <a:pt x="0" y="839096"/>
                  </a:cubicBezTo>
                  <a:cubicBezTo>
                    <a:pt x="0" y="1068592"/>
                    <a:pt x="285077" y="1222785"/>
                    <a:pt x="570155" y="1376979"/>
                  </a:cubicBezTo>
                </a:path>
              </a:pathLst>
            </a:custGeom>
            <a:noFill/>
            <a:ln w="66675">
              <a:solidFill>
                <a:schemeClr val="accent1">
                  <a:shade val="50000"/>
                  <a:alpha val="2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ervercloud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01574" y="68732"/>
              <a:ext cx="964648" cy="1036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5" name="Group 14"/>
            <p:cNvGrpSpPr/>
            <p:nvPr/>
          </p:nvGrpSpPr>
          <p:grpSpPr>
            <a:xfrm>
              <a:off x="1204692" y="240404"/>
              <a:ext cx="2216756" cy="534903"/>
              <a:chOff x="5495766" y="2119372"/>
              <a:chExt cx="2216756" cy="53490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5495766" y="2131055"/>
                <a:ext cx="2087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 smtClean="0"/>
                  <a:t>MeshCentral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832650">
                <a:off x="7410836" y="21193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2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981" y="1179388"/>
            <a:ext cx="5486894" cy="4565587"/>
          </a:xfrm>
          <a:prstGeom prst="rect">
            <a:avLst/>
          </a:prstGeom>
          <a:effectLst>
            <a:outerShdw blurRad="165100" dist="38100" dir="5400000" sx="104000" sy="104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9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2701" y="2293154"/>
            <a:ext cx="48956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/>
              <a:t>Deploy Fast</a:t>
            </a:r>
            <a:endParaRPr lang="en-US" sz="4000" b="1" dirty="0"/>
          </a:p>
          <a:p>
            <a:pPr algn="ctr"/>
            <a:endParaRPr lang="en-US" sz="4000" b="1" dirty="0" smtClean="0"/>
          </a:p>
          <a:p>
            <a:pPr algn="ctr"/>
            <a:r>
              <a:rPr lang="en-US" sz="3200" dirty="0" smtClean="0"/>
              <a:t>Deploy to Linux &amp; Windows.</a:t>
            </a:r>
          </a:p>
          <a:p>
            <a:pPr algn="ctr"/>
            <a:r>
              <a:rPr lang="en-US" sz="3200" dirty="0" smtClean="0"/>
              <a:t>Supports Docker.</a:t>
            </a:r>
          </a:p>
        </p:txBody>
      </p:sp>
      <p:pic>
        <p:nvPicPr>
          <p:cNvPr id="14" name="Picture 13" descr="serverclou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6807" y="1344604"/>
            <a:ext cx="1093956" cy="1174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2397969" y="1451708"/>
            <a:ext cx="3085459" cy="764059"/>
            <a:chOff x="5088604" y="2074882"/>
            <a:chExt cx="3085459" cy="764059"/>
          </a:xfrm>
        </p:grpSpPr>
        <p:sp>
          <p:nvSpPr>
            <p:cNvPr id="16" name="TextBox 15"/>
            <p:cNvSpPr txBox="1"/>
            <p:nvPr/>
          </p:nvSpPr>
          <p:spPr>
            <a:xfrm>
              <a:off x="5088604" y="2131055"/>
              <a:ext cx="2901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 smtClean="0"/>
                <a:t>MeshCentral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832650">
              <a:off x="7806655" y="2074882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2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05" y="4009020"/>
            <a:ext cx="1223264" cy="1223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252" y="4009020"/>
            <a:ext cx="1205932" cy="13928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184" y="4009020"/>
            <a:ext cx="2068014" cy="118491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16075" y="2453497"/>
            <a:ext cx="2281280" cy="1317793"/>
            <a:chOff x="2216075" y="2453497"/>
            <a:chExt cx="2281280" cy="1317793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2216075" y="2453497"/>
              <a:ext cx="771122" cy="1128799"/>
            </a:xfrm>
            <a:prstGeom prst="line">
              <a:avLst/>
            </a:prstGeom>
            <a:ln w="152400" cap="rnd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377682" y="2453497"/>
              <a:ext cx="1" cy="1317793"/>
            </a:xfrm>
            <a:prstGeom prst="line">
              <a:avLst/>
            </a:prstGeom>
            <a:ln w="152400" cap="rnd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768168" y="2453497"/>
              <a:ext cx="729187" cy="1128799"/>
            </a:xfrm>
            <a:prstGeom prst="line">
              <a:avLst/>
            </a:prstGeom>
            <a:ln w="152400" cap="rnd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426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86114" y="2293154"/>
            <a:ext cx="55288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/>
              <a:t>Deploy Anywhere</a:t>
            </a:r>
            <a:endParaRPr lang="en-US" sz="4000" b="1" dirty="0"/>
          </a:p>
          <a:p>
            <a:pPr algn="ctr"/>
            <a:endParaRPr lang="en-US" sz="4000" b="1" dirty="0" smtClean="0"/>
          </a:p>
          <a:p>
            <a:pPr algn="ctr"/>
            <a:r>
              <a:rPr lang="en-US" sz="3200" dirty="0" smtClean="0"/>
              <a:t>Standalone,</a:t>
            </a:r>
            <a:r>
              <a:rPr lang="en-US" sz="3200" dirty="0"/>
              <a:t> </a:t>
            </a:r>
            <a:r>
              <a:rPr lang="en-US" sz="3200" dirty="0" smtClean="0"/>
              <a:t>appliance or cloud.</a:t>
            </a:r>
          </a:p>
          <a:p>
            <a:pPr algn="ctr"/>
            <a:r>
              <a:rPr lang="en-US" sz="3200" dirty="0" smtClean="0"/>
              <a:t>AWS, Google, Azure.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04" y="3072995"/>
            <a:ext cx="831290" cy="8312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70" y="3989196"/>
            <a:ext cx="1568503" cy="935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74" y="3012956"/>
            <a:ext cx="1136265" cy="847272"/>
          </a:xfrm>
          <a:prstGeom prst="rect">
            <a:avLst/>
          </a:prstGeom>
        </p:spPr>
      </p:pic>
      <p:pic>
        <p:nvPicPr>
          <p:cNvPr id="27" name="Picture 26" descr="servercloud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01848" y="1646609"/>
            <a:ext cx="2498445" cy="268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8" name="Straight Connector 27"/>
          <p:cNvCxnSpPr/>
          <p:nvPr/>
        </p:nvCxnSpPr>
        <p:spPr>
          <a:xfrm>
            <a:off x="4618373" y="3215004"/>
            <a:ext cx="303259" cy="85859"/>
          </a:xfrm>
          <a:prstGeom prst="line">
            <a:avLst/>
          </a:prstGeom>
          <a:ln w="1047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120040" y="3797155"/>
            <a:ext cx="185091" cy="232961"/>
          </a:xfrm>
          <a:prstGeom prst="line">
            <a:avLst/>
          </a:prstGeom>
          <a:ln w="1047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957281" y="3224892"/>
            <a:ext cx="304572" cy="66084"/>
          </a:xfrm>
          <a:prstGeom prst="line">
            <a:avLst/>
          </a:prstGeom>
          <a:ln w="1047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587711" y="3799094"/>
            <a:ext cx="184797" cy="251217"/>
          </a:xfrm>
          <a:prstGeom prst="line">
            <a:avLst/>
          </a:prstGeom>
          <a:ln w="1047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86" y="4005133"/>
            <a:ext cx="731630" cy="9201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926" y="4313400"/>
            <a:ext cx="977373" cy="97737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H="1">
            <a:off x="3468512" y="3945727"/>
            <a:ext cx="1403" cy="292282"/>
          </a:xfrm>
          <a:prstGeom prst="line">
            <a:avLst/>
          </a:prstGeom>
          <a:ln w="1047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613189" y="29721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®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663867" y="433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®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649158" y="4270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®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505568" y="29624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®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008340" y="1172654"/>
            <a:ext cx="3085459" cy="764059"/>
            <a:chOff x="5088604" y="2074882"/>
            <a:chExt cx="3085459" cy="764059"/>
          </a:xfrm>
        </p:grpSpPr>
        <p:sp>
          <p:nvSpPr>
            <p:cNvPr id="41" name="TextBox 40"/>
            <p:cNvSpPr txBox="1"/>
            <p:nvPr/>
          </p:nvSpPr>
          <p:spPr>
            <a:xfrm>
              <a:off x="5088604" y="2131055"/>
              <a:ext cx="2901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 smtClean="0"/>
                <a:t>MeshCentral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832650">
              <a:off x="7806655" y="2074882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2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26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839</Words>
  <Application>Microsoft Office PowerPoint</Application>
  <PresentationFormat>Widescreen</PresentationFormat>
  <Paragraphs>325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Britannic Bold</vt:lpstr>
      <vt:lpstr>Calibri</vt:lpstr>
      <vt:lpstr>Calibri Light</vt:lpstr>
      <vt:lpstr>Neo Sans Intel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</dc:creator>
  <cp:lastModifiedBy>Default</cp:lastModifiedBy>
  <cp:revision>85</cp:revision>
  <dcterms:created xsi:type="dcterms:W3CDTF">2018-07-25T01:48:02Z</dcterms:created>
  <dcterms:modified xsi:type="dcterms:W3CDTF">2019-01-18T19:53:12Z</dcterms:modified>
</cp:coreProperties>
</file>